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672"/>
  </p:normalViewPr>
  <p:slideViewPr>
    <p:cSldViewPr snapToGrid="0" snapToObjects="1">
      <p:cViewPr varScale="1">
        <p:scale>
          <a:sx n="99" d="100"/>
          <a:sy n="99" d="100"/>
        </p:scale>
        <p:origin x="3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D295E-2BA4-844E-B553-16D16DA7FBE5}" type="datetimeFigureOut">
              <a:rPr lang="fr-FR" smtClean="0"/>
              <a:t>25/01/2022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7FFCD-6F6E-404F-9E27-C83ADE8F81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709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7FFCD-6F6E-404F-9E27-C83ADE8F81D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743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7FFCD-6F6E-404F-9E27-C83ADE8F81D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038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7FFCD-6F6E-404F-9E27-C83ADE8F81D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882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B8BFF1-4D47-BA43-8D5A-6BF4F7DE0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9721B28-D182-F340-81D1-A52120E050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162F91-586D-9342-BD20-DBC1D6720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8EF7D-7CBC-0E49-8498-D23A214E2726}" type="datetime1">
              <a:rPr lang="fr-FR" smtClean="0"/>
              <a:t>25/01/2022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123488-3F4D-114C-82C0-B7F5FAA1E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FE260C-95F4-D74E-A169-8DC93B864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4654-2E2F-9440-B15A-8BF5AAFFD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558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C1AC87-2F61-924A-83F6-BF0BDF206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A66DF0E-0FD8-2C4C-9687-DDF6E7E86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9999BB-2537-0446-A13A-B5C653D6B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852C3-F08C-9C45-B4B7-59A6FD7FC90E}" type="datetime1">
              <a:rPr lang="fr-FR" smtClean="0"/>
              <a:t>25/01/2022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F800BE-1A53-1348-B45F-6209638BE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50626F-02CA-3F4E-B525-1E939FEE8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4654-2E2F-9440-B15A-8BF5AAFFD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77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D602F8-196F-5A49-9905-88E4CC4A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F3B9013-763D-4143-AAB2-41F25FEBA1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81CBE8-D745-BC4C-A034-D6224C385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58FF-54ED-8449-8B2F-685F5ED8B7F6}" type="datetime1">
              <a:rPr lang="fr-FR" smtClean="0"/>
              <a:t>25/01/2022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D84190-33DE-514D-B645-0A38B93A5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9E98E5-96A2-EF4D-A712-2419C6A75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4654-2E2F-9440-B15A-8BF5AAFFD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21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454CB5-0E9E-9646-BAAB-83CD85708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C25F45-F0DC-CE41-AC91-1787948ED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566730-1AC0-C843-97F5-11428BEB7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272E0-3815-914E-B25D-5A3D48CCA98C}" type="datetime1">
              <a:rPr lang="fr-FR" smtClean="0"/>
              <a:t>25/01/2022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65639D-ECD1-CF46-AF31-136F25F80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C2FFEB-7881-F142-99AC-F02BE25AB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4654-2E2F-9440-B15A-8BF5AAFFD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9061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0C0F5E-D918-C14E-9B7D-307207C86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139FEE-8BEE-1947-886F-5105E36E2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993E3A-CC04-414F-830D-09A050528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E1A51-7E8F-4440-934A-5D30895DBAC6}" type="datetime1">
              <a:rPr lang="fr-FR" smtClean="0"/>
              <a:t>25/01/2022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0AF834-A43A-2545-BFA5-9DAB48D1E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90B23E-8E4F-9A49-AC04-C0661287F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4654-2E2F-9440-B15A-8BF5AAFFD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91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4F6586-88BE-A444-AE3A-AB98D233F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7B69CF-24CB-BF4B-99D7-E87E0B50D7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5F5DCC-2D90-F746-924C-C2C54B42B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1BC5DC9-683C-8648-B919-E44D7AA6D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8FDC-722C-E043-9414-CE908AA26323}" type="datetime1">
              <a:rPr lang="fr-FR" smtClean="0"/>
              <a:t>25/01/2022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7B4B098-95BC-8747-BF99-D443AD3D1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01F4B1B-02ED-0B4C-95BC-AE14E0D0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4654-2E2F-9440-B15A-8BF5AAFFD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58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AE222F-1621-994E-9852-2AD8DF697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1B44B6-38B3-1C42-AF12-919E4EE67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58235D7-734A-C44F-8C35-16582945C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7D083D1-9D3B-CB42-9E89-5A588B8822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7439243-34DF-0E4C-B1AD-FC2027E30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A14FCF1-9532-3A49-A483-8664056AE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D59EA-8A8F-6B44-AE1E-CBB640CAA575}" type="datetime1">
              <a:rPr lang="fr-FR" smtClean="0"/>
              <a:t>25/01/2022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44B447-8310-654B-965A-C4AB6E205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730A84D-8C91-DA49-9D61-05ABF0274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4654-2E2F-9440-B15A-8BF5AAFFD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0815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5E8621-6BB3-AF4F-9E70-B7582CE55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01A146B-3BB9-E742-9EAB-AF117BF7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D1B2C-F4C3-0E47-AFAD-9BEB0913690D}" type="datetime1">
              <a:rPr lang="fr-FR" smtClean="0"/>
              <a:t>25/01/2022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3293D08-04CC-8142-94C5-05DEC8DF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8198AFA-C200-FB46-8D3B-4086EEA07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4654-2E2F-9440-B15A-8BF5AAFFD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21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AEAEEB-D014-A84B-A73F-EE132579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02105-562B-D645-BAE2-C965806238F6}" type="datetime1">
              <a:rPr lang="fr-FR" smtClean="0"/>
              <a:t>25/01/2022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C8205F0-B3FA-E74C-A013-DD33DBBAC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04EB614-36F8-4E44-A7E2-AD12662B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4654-2E2F-9440-B15A-8BF5AAFFD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892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7E52D3-9F07-D44A-B65E-6B221B6E5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6A29D6-DBD3-4A42-83CF-63185038C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014039-4150-734A-A705-C412629EA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7B2C744-96B2-CC41-A9C5-9A28D7014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4002-8A27-0B49-A7E9-ED2053E5F087}" type="datetime1">
              <a:rPr lang="fr-FR" smtClean="0"/>
              <a:t>25/01/2022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639071A-262C-5640-BBC0-99AE02F80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F67380-EFC0-564E-8A9E-1C2FFF3FE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4654-2E2F-9440-B15A-8BF5AAFFD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060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EDDB69-935B-8347-A4DE-40B60EA83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177FB13-AD47-A34F-912F-BDF7898C56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D089AF-8572-744E-B7CD-9E7EAA585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957B78-80AE-234B-8FB4-BA00DC6F0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872F2-EAC7-7C4E-B734-478818348F78}" type="datetime1">
              <a:rPr lang="fr-FR" smtClean="0"/>
              <a:t>25/01/2022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5B3612-0171-EB41-99FB-4EE02201B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EB1159-0CBA-B742-BC8A-B84E36714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4654-2E2F-9440-B15A-8BF5AAFFD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441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41446C0-E57D-A947-B06E-C9371C4BB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D6AF7C-D19A-A649-98E2-2007A9267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2C31B4-052D-064A-BA63-925D1C19D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13A8A-7FF2-E94F-84FC-6E5A26F67A9E}" type="datetime1">
              <a:rPr lang="fr-FR" smtClean="0"/>
              <a:t>25/01/2022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559BB7-B2F1-6743-B179-96050DC197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BFB29C-A491-864B-8370-4292605973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44654-2E2F-9440-B15A-8BF5AAFFDD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48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rrmcgovern@gmail.com" TargetMode="External"/><Relationship Id="rId2" Type="http://schemas.openxmlformats.org/officeDocument/2006/relationships/hyperlink" Target="mailto:vp290548@yandex.r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021B684A-41F1-2748-BB9E-96ABBE675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0613" y="136524"/>
            <a:ext cx="10006886" cy="6219825"/>
          </a:xfrm>
        </p:spPr>
        <p:txBody>
          <a:bodyPr>
            <a:normAutofit fontScale="77500" lnSpcReduction="20000"/>
          </a:bodyPr>
          <a:lstStyle/>
          <a:p>
            <a:endParaRPr lang="fr-FR" dirty="0"/>
          </a:p>
          <a:p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Mercoledi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26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gennaio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</a:p>
          <a:p>
            <a:r>
              <a:rPr lang="fr-FR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Forum </a:t>
            </a:r>
            <a:r>
              <a:rPr lang="fr-FR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Ucraina</a:t>
            </a:r>
            <a:endParaRPr lang="fr-FR" sz="3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Webinar</a:t>
            </a:r>
            <a: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</a:t>
            </a:r>
            <a: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fr-F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guerra</a:t>
            </a:r>
            <a: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organizzato</a:t>
            </a:r>
            <a: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fr-F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Pacelink</a:t>
            </a:r>
            <a:endParaRPr lang="fr-F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0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30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comunità</a:t>
            </a:r>
            <a:r>
              <a:rPr lang="fr-FR" sz="30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0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russofone</a:t>
            </a:r>
            <a:r>
              <a:rPr lang="fr-FR" sz="30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0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fr-FR" sz="30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0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paesi</a:t>
            </a:r>
            <a:r>
              <a:rPr lang="fr-FR" sz="30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000" b="1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dell’Est</a:t>
            </a:r>
            <a:r>
              <a:rPr lang="fr-FR" sz="30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: </a:t>
            </a:r>
          </a:p>
          <a:p>
            <a:r>
              <a:rPr lang="fr-FR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 bombe a </a:t>
            </a:r>
            <a:r>
              <a:rPr lang="fr-FR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ritardo</a:t>
            </a:r>
            <a:r>
              <a:rPr lang="fr-FR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» da </a:t>
            </a:r>
            <a:r>
              <a:rPr lang="fr-FR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disinnescare</a:t>
            </a:r>
            <a:r>
              <a:rPr lang="fr-FR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il </a:t>
            </a:r>
            <a:r>
              <a:rPr lang="fr-FR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dialogo</a:t>
            </a:r>
            <a:endParaRPr lang="fr-FR" sz="30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fr-FR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Occidente</a:t>
            </a:r>
            <a:r>
              <a:rPr lang="fr-FR" sz="3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fr-FR" sz="3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Russia</a:t>
            </a:r>
            <a:endParaRPr lang="fr-FR" sz="30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 </a:t>
            </a:r>
            <a:r>
              <a:rPr lang="fr-FR" sz="3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Occorre</a:t>
            </a:r>
            <a:r>
              <a:rPr lang="fr-FR" sz="3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imparare</a:t>
            </a:r>
            <a:r>
              <a:rPr lang="fr-FR" sz="3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3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vedere</a:t>
            </a:r>
            <a:r>
              <a:rPr lang="fr-FR" sz="3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fr-FR" sz="3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réaltà</a:t>
            </a:r>
            <a:r>
              <a:rPr lang="fr-FR" sz="3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fr-FR" sz="3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gli</a:t>
            </a:r>
            <a:r>
              <a:rPr lang="fr-FR" sz="3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occhi</a:t>
            </a:r>
            <a:r>
              <a:rPr lang="fr-FR" sz="3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0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dell’altro</a:t>
            </a:r>
            <a:r>
              <a:rPr lang="fr-FR" sz="3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»</a:t>
            </a:r>
          </a:p>
          <a:p>
            <a:r>
              <a:rPr lang="fr-FR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(Alex </a:t>
            </a:r>
            <a:r>
              <a:rPr lang="fr-FR" sz="3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Zanotelli</a:t>
            </a:r>
            <a:r>
              <a:rPr lang="fr-FR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Luigi Mosca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(Abolition des Armes Nucléaires – Maison de Vigilance 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Disarmisti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Esigenti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6EAC7D3-BDE1-624F-AEF8-29D972481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4654-2E2F-9440-B15A-8BF5AAFFDD2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764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FAFF3-3B5B-F449-930F-C986E4737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380" y="425003"/>
            <a:ext cx="11010364" cy="581635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fr-F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Introduzione</a:t>
            </a:r>
            <a:endParaRPr lang="it-IT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la Russia </a:t>
            </a: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dissoluzione dell'Unione Sovietica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 stato </a:t>
            </a: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grande trauma,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oltre che </a:t>
            </a: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pesante umiliazione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questo la spinge a reagire in vari modi, con le tensioni che questo genera.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evitare che questa situazione degeneri in modo catastrofico, proponiamo di sederci attorno a un tavolo per vedere come si possano trovare </a:t>
            </a: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soluzioni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particolare </a:t>
            </a: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le popolazioni di lingua russa (*)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dei vari paesi dell’ Europa dell’Est (specialmente in Estonia, Lettonia, Lituania, Moldavia, Ucraina e Georgia) che siano accettabili da tutte le parti coinvolte.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Infatti, l'esistenza di queste minoranze di lingua russa nei paesi ex sovietici costituisce una serie di "</a:t>
            </a: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bombe a ritardo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la prima delle quali purtroppo sta già esplodendo in Ucraina. </a:t>
            </a:r>
          </a:p>
          <a:p>
            <a:pPr marL="0" indent="0">
              <a:lnSpc>
                <a:spcPct val="120000"/>
              </a:lnSpc>
              <a:buNone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------------------------------------------------------------</a:t>
            </a:r>
          </a:p>
          <a:p>
            <a:pPr marL="0" indent="0">
              <a:buNone/>
            </a:pPr>
            <a:r>
              <a:rPr lang="it-IT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(*) circa il modo in cui sono considerate dalla popolazione locale e dai rappresentanti dello Stato</a:t>
            </a:r>
          </a:p>
          <a:p>
            <a:pPr marL="0" indent="0">
              <a:buNone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FB04E3A-68EC-4949-9FEF-91DD86950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4654-2E2F-9440-B15A-8BF5AAFFDD2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21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B45A5C-E0FE-644C-88D2-A50ED1652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3640"/>
            <a:ext cx="10515600" cy="572620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D'altra parte,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queste situazioni di tensione, attuali o potenziali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costituiscono il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maggiore ostacolo al disarmo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particolare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nucleare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dell'Europa.</a:t>
            </a:r>
          </a:p>
          <a:p>
            <a:pPr marL="0" indent="0" algn="ctr">
              <a:buNone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altre parole un simile approccio potrebbe “</a:t>
            </a:r>
            <a:r>
              <a:rPr lang="it-IT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smontare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  <a:p>
            <a:pPr marL="0" indent="0" algn="ctr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ragioni invocate dalla NATO </a:t>
            </a:r>
          </a:p>
          <a:p>
            <a:pPr marL="0" indent="0" algn="ctr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mantenere </a:t>
            </a:r>
            <a:r>
              <a:rPr lang="it-IT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sua componente nucleare in Europa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 algn="ctr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 forse… la sua stessa esistenza!)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Diventerebbe allora possibile anche l’adesione di tutti i Paesi Europei </a:t>
            </a:r>
          </a:p>
          <a:p>
            <a:pPr marL="0" indent="0" algn="ctr">
              <a:buNone/>
            </a:pPr>
            <a:r>
              <a:rPr lang="it-IT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 Trattato di Proibizione delle Armi Nucleari (</a:t>
            </a:r>
            <a:r>
              <a:rPr lang="it-IT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TPAN</a:t>
            </a:r>
            <a:r>
              <a:rPr lang="it-IT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endParaRPr lang="it-IT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attuali tensioni, fondate essenzialmente su una "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 del nemico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</a:p>
          <a:p>
            <a:pPr marL="0" indent="0" algn="ctr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potrebbero allora cedere il passo a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regime di fiducia e cooperazione reciproca </a:t>
            </a:r>
          </a:p>
          <a:p>
            <a:pPr marL="0" indent="0" algn="ctr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risolvere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gravi problemi comuni a tutti i paesi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ctr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riscaldamento globale, gli squilibri socio-economici, la sicurezza e la pace.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7923A68-1A13-4546-B39F-59501F367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4654-2E2F-9440-B15A-8BF5AAFFDD2B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8634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336FA79-149C-9F4D-813C-74919D6D6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4654-2E2F-9440-B15A-8BF5AAFFDD2B}" type="slidenum">
              <a:rPr lang="fr-FR" smtClean="0"/>
              <a:t>4</a:t>
            </a:fld>
            <a:endParaRPr lang="fr-FR"/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6AD6897-E27A-4944-947E-FFF2A7E8F4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240888"/>
              </p:ext>
            </p:extLst>
          </p:nvPr>
        </p:nvGraphicFramePr>
        <p:xfrm>
          <a:off x="1324376" y="1303578"/>
          <a:ext cx="9543245" cy="49427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95708">
                  <a:extLst>
                    <a:ext uri="{9D8B030D-6E8A-4147-A177-3AD203B41FA5}">
                      <a16:colId xmlns:a16="http://schemas.microsoft.com/office/drawing/2014/main" val="4245397634"/>
                    </a:ext>
                  </a:extLst>
                </a:gridCol>
                <a:gridCol w="3714778">
                  <a:extLst>
                    <a:ext uri="{9D8B030D-6E8A-4147-A177-3AD203B41FA5}">
                      <a16:colId xmlns:a16="http://schemas.microsoft.com/office/drawing/2014/main" val="3285988268"/>
                    </a:ext>
                  </a:extLst>
                </a:gridCol>
                <a:gridCol w="3332759">
                  <a:extLst>
                    <a:ext uri="{9D8B030D-6E8A-4147-A177-3AD203B41FA5}">
                      <a16:colId xmlns:a16="http://schemas.microsoft.com/office/drawing/2014/main" val="1496648583"/>
                    </a:ext>
                  </a:extLst>
                </a:gridCol>
              </a:tblGrid>
              <a:tr h="7018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Pays</a:t>
                      </a:r>
                    </a:p>
                    <a:p>
                      <a:pPr algn="ctr"/>
                      <a:endParaRPr lang="fr-F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Population russophone</a:t>
                      </a: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F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Population russophone</a:t>
                      </a:r>
                    </a:p>
                    <a:p>
                      <a:pPr algn="ctr"/>
                      <a:r>
                        <a:rPr lang="fr-FR" sz="20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en %</a:t>
                      </a: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F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767379"/>
                  </a:ext>
                </a:extLst>
              </a:tr>
              <a:tr h="7018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Estonie</a:t>
                      </a:r>
                    </a:p>
                    <a:p>
                      <a:endParaRPr lang="fr-F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350 000 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(dont 250 000 </a:t>
                      </a:r>
                      <a:r>
                        <a:rPr lang="fr-FR" sz="2000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apatrides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endParaRPr lang="fr-F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864731"/>
                  </a:ext>
                </a:extLst>
              </a:tr>
              <a:tr h="7018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Lettonie</a:t>
                      </a:r>
                    </a:p>
                    <a:p>
                      <a:endParaRPr lang="fr-F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700 000 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(dont 380 000 </a:t>
                      </a:r>
                      <a:r>
                        <a:rPr lang="fr-FR" sz="2000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apatrides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fr-F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218922"/>
                  </a:ext>
                </a:extLst>
              </a:tr>
              <a:tr h="7018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Lituanie</a:t>
                      </a:r>
                    </a:p>
                    <a:p>
                      <a:endParaRPr lang="fr-F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246547"/>
                  </a:ext>
                </a:extLst>
              </a:tr>
              <a:tr h="7018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Moldavie</a:t>
                      </a:r>
                    </a:p>
                    <a:p>
                      <a:endParaRPr lang="fr-F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557938"/>
                  </a:ext>
                </a:extLst>
              </a:tr>
              <a:tr h="7018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Ukraine</a:t>
                      </a:r>
                    </a:p>
                    <a:p>
                      <a:endParaRPr lang="fr-F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7 500 000</a:t>
                      </a:r>
                    </a:p>
                    <a:p>
                      <a:pPr algn="ctr"/>
                      <a:r>
                        <a:rPr lang="fr-F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dont ≈ 5 000 000 dans le Donbass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982499"/>
                  </a:ext>
                </a:extLst>
              </a:tr>
              <a:tr h="7018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Géorgie</a:t>
                      </a:r>
                    </a:p>
                    <a:p>
                      <a:endParaRPr lang="fr-F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26 000 </a:t>
                      </a:r>
                    </a:p>
                    <a:p>
                      <a:pPr algn="ctr"/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(en Ossétie du Sud et en Abkhazie)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829242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DBE9A78E-381B-4444-9C8E-A160A47F1689}"/>
              </a:ext>
            </a:extLst>
          </p:cNvPr>
          <p:cNvSpPr txBox="1"/>
          <p:nvPr/>
        </p:nvSpPr>
        <p:spPr>
          <a:xfrm>
            <a:off x="2032000" y="350128"/>
            <a:ext cx="81279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Populations russophones dans les Pays de l’Est de l’Europe</a:t>
            </a:r>
          </a:p>
          <a:p>
            <a:pPr algn="ctr"/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(à la frontières avec la Russie)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839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17B109-696D-8A4A-853A-743C1EC0A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7730"/>
            <a:ext cx="10515600" cy="58292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 algn="ctr">
              <a:lnSpc>
                <a:spcPct val="110000"/>
              </a:lnSpc>
              <a:buNone/>
            </a:pP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Questo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dialogo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dovrebbe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svolgersi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l’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Occidente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(EU + USA/NATO)  e  la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Russia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con, come </a:t>
            </a:r>
            <a:r>
              <a:rPr lang="fr-FR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possibili</a:t>
            </a:r>
            <a:r>
              <a:rPr lang="fr-F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mediatori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fr-FR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Vladimir </a:t>
            </a:r>
            <a:r>
              <a:rPr lang="fr-FR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Kozin</a:t>
            </a:r>
            <a:r>
              <a:rPr lang="fr-FR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Russia</a:t>
            </a:r>
            <a:r>
              <a:rPr lang="fr-FR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Membro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dell’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Accademia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Russa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delle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Scienze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Militari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e delle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Scienze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E-mail : 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vp290548@yandex.ru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 </a:t>
            </a:r>
            <a:r>
              <a:rPr lang="fr-FR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Ray McGovern (USA) :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analista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presso la CIA,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divenuto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attivista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critico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               E-mail : 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rrmcgovern@gmail.com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E17C715-D180-9049-AAC2-00BC06BD5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4654-2E2F-9440-B15A-8BF5AAFFDD2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690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4B6B50-D9CC-9043-8B76-A26AED56F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270456"/>
            <a:ext cx="11281893" cy="59065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ecco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è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interessato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iniziativa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0" indent="0">
              <a:buNone/>
            </a:pP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Negli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Alice Slater (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World Beyond </a:t>
            </a:r>
            <a:r>
              <a:rPr lang="fr-F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Francia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Marlène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Tuininga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Tierry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Duvernoy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Nelly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Costecalde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Manassé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Bokole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(‘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Abolition 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Armes Nucléaires 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ison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Vigilance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’)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Italia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0" indent="0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Alfonso Navarra (Portavoce dei ‘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Disarmisti Esigenti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Antonia Sani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Baraldi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(Presidente Onoraria della 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WILPF-Italia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Patrizia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Sterpetti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(Presidente della 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WILPF-Italia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le 30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partecipanti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Mario Agostinelli (Presidente della ‘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Laudato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Olivier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Turquet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(Direttore di ‘</a:t>
            </a:r>
            <a:r>
              <a:rPr lang="it-IT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Pressenza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’-Italia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Elio Pagani (Presidente di ‘</a:t>
            </a:r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Abbasso la guerra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Heidi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Meinzolt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(coordinatrice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WILPF-Europa)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B86741A-09B7-C244-A625-77528FF7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4654-2E2F-9440-B15A-8BF5AAFFDD2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587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641</Words>
  <Application>Microsoft Macintosh PowerPoint</Application>
  <PresentationFormat>Grand écran</PresentationFormat>
  <Paragraphs>96</Paragraphs>
  <Slides>6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Luigi Mosca</dc:creator>
  <cp:lastModifiedBy>Luigi Mosca</cp:lastModifiedBy>
  <cp:revision>22</cp:revision>
  <dcterms:created xsi:type="dcterms:W3CDTF">2022-01-24T22:40:15Z</dcterms:created>
  <dcterms:modified xsi:type="dcterms:W3CDTF">2022-01-25T13:53:11Z</dcterms:modified>
</cp:coreProperties>
</file>