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p:regular r:id="rId32"/>
      <p:bold r:id="rId33"/>
      <p:italic r:id="rId34"/>
      <p:boldItalic r:id="rId35"/>
    </p:embeddedFont>
    <p:embeddedFont>
      <p:font typeface="PT Sans Narrow"/>
      <p:regular r:id="rId36"/>
      <p:bold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1"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PTSansNarrow-bold.fntdata"/><Relationship Id="rId14" Type="http://schemas.openxmlformats.org/officeDocument/2006/relationships/slide" Target="slides/slide9.xml"/><Relationship Id="rId36" Type="http://schemas.openxmlformats.org/officeDocument/2006/relationships/font" Target="fonts/PTSansNarrow-regular.fntdata"/><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474acace1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474acace1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47a26a134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47a26a134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47a26a134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47a26a134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47a26a134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47a26a134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474acace16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474acace16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47a26a134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47a26a134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47a26a134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47a26a134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47a26a134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47a26a134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43bc3ac7c0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43bc3ac7c0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43a0816684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43a081668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43a0816684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43a0816684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43a0816684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43a0816684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47a26a134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47a26a134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43bc3ac7c0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43bc3ac7c0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43a0816684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43a0816684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43a081668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43a081668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43a0816684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43a0816684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43a081668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43a081668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47a26a134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47a26a134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43a081668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43a081668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43a081668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43a081668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43a081668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43a081668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43a0816684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43a0816684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43a0816684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43a0816684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47a26a134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47a26a134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egovaleo.it/geek-lab/llm-large-language-model-significato-e-a-cosa-serv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hyperlink" Target="https://www.aranzulla.it/come-funziona-app-chatgpt-1520434.html" TargetMode="External"/><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9.png"/><Relationship Id="rId8"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peacelink.it/cybercultura/a/50654.html" TargetMode="External"/><Relationship Id="rId4" Type="http://schemas.openxmlformats.org/officeDocument/2006/relationships/image" Target="../media/image26.pn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claude.ai/chat/bbda0874-3d04-477e-8c89-9eb1902a513c"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peacelink.it/cybercultura/a/49815.html" TargetMode="External"/><Relationship Id="rId4" Type="http://schemas.openxmlformats.org/officeDocument/2006/relationships/image" Target="../media/image3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notebooklm.google.com/notebook/7617552b-3deb-4560-af05-b5fc5b3f789c" TargetMode="External"/><Relationship Id="rId4" Type="http://schemas.openxmlformats.org/officeDocument/2006/relationships/hyperlink" Target="https://cloud.peacelink.it/s/txA8crB9e9SrCKY" TargetMode="External"/><Relationship Id="rId5" Type="http://schemas.openxmlformats.org/officeDocument/2006/relationships/hyperlink" Target="https://www.perplexity.ai/search/cosa-e-la-finestra-di-contesto-HXQwqdY1QZC3.7AMxrlNtQ#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peacelink.it/albert" TargetMode="External"/><Relationship Id="rId4" Type="http://schemas.openxmlformats.org/officeDocument/2006/relationships/hyperlink" Target="https://www.ibm.com/it-it/think/topics/context-window" TargetMode="External"/><Relationship Id="rId5"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hyperlink" Target="http://www.peacelink.it/segnala" TargetMode="External"/><Relationship Id="rId5" Type="http://schemas.openxmlformats.org/officeDocument/2006/relationships/hyperlink" Target="http://www.peacelink.it/associazioni" TargetMode="External"/><Relationship Id="rId6" Type="http://schemas.openxmlformats.org/officeDocument/2006/relationships/hyperlink" Target="https://www.paxchristi.it/?p=28112" TargetMode="External"/><Relationship Id="rId7" Type="http://schemas.openxmlformats.org/officeDocument/2006/relationships/image" Target="../media/image9.png"/><Relationship Id="rId8"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mailto:a.marescotti@peacelink.org" TargetMode="External"/><Relationship Id="rId4" Type="http://schemas.openxmlformats.org/officeDocument/2006/relationships/hyperlink" Target="mailto:info@paxchristi.it" TargetMode="External"/><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allaboutai.com/it-it/risorse/come-l-intelligenza-artificiale-sta-trasformando-i-droni-militari/" TargetMode="External"/><Relationship Id="rId4" Type="http://schemas.openxmlformats.org/officeDocument/2006/relationships/image" Target="../media/image22.png"/><Relationship Id="rId5" Type="http://schemas.openxmlformats.org/officeDocument/2006/relationships/image" Target="../media/image17.png"/><Relationship Id="rId6" Type="http://schemas.openxmlformats.org/officeDocument/2006/relationships/hyperlink" Target="https://www.perplexity.ai/search/quanti-ingegneri-stanno-lavora-zhnkIrGcSgCm_Gw8dnRJR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13.png"/><Relationship Id="rId5" Type="http://schemas.openxmlformats.org/officeDocument/2006/relationships/hyperlink" Target="https://chatgpt.com/share/67ed042f-64ac-8008-acbb-9b7593dff8a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504175"/>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it"/>
              <a:t>IA per la pace</a:t>
            </a:r>
            <a:endParaRPr/>
          </a:p>
        </p:txBody>
      </p:sp>
      <p:sp>
        <p:nvSpPr>
          <p:cNvPr id="67" name="Google Shape;67;p13"/>
          <p:cNvSpPr txBox="1"/>
          <p:nvPr>
            <p:ph idx="1" type="subTitle"/>
          </p:nvPr>
        </p:nvSpPr>
        <p:spPr>
          <a:xfrm>
            <a:off x="2137225" y="2571750"/>
            <a:ext cx="4870500" cy="1210200"/>
          </a:xfrm>
          <a:prstGeom prst="rect">
            <a:avLst/>
          </a:prstGeom>
        </p:spPr>
        <p:txBody>
          <a:bodyPr anchorCtr="0" anchor="t" bIns="91425" lIns="91425" spcFirstLastPara="1" rIns="91425" wrap="square" tIns="91425">
            <a:normAutofit/>
          </a:bodyPr>
          <a:lstStyle/>
          <a:p>
            <a:pPr indent="0" lvl="0" marL="0" rtl="0" algn="ctr">
              <a:lnSpc>
                <a:spcPct val="115000"/>
              </a:lnSpc>
              <a:spcBef>
                <a:spcPts val="1400"/>
              </a:spcBef>
              <a:spcAft>
                <a:spcPts val="0"/>
              </a:spcAft>
              <a:buNone/>
            </a:pPr>
            <a:r>
              <a:rPr b="1" lang="it" sz="1300">
                <a:solidFill>
                  <a:srgbClr val="000000"/>
                </a:solidFill>
                <a:latin typeface="Arial"/>
                <a:ea typeface="Arial"/>
                <a:cs typeface="Arial"/>
                <a:sym typeface="Arial"/>
              </a:rPr>
              <a:t>Alessandro Marescotti (a.marescotti@peacelink.org)</a:t>
            </a:r>
            <a:endParaRPr b="1" sz="1300">
              <a:solidFill>
                <a:srgbClr val="000000"/>
              </a:solidFill>
              <a:latin typeface="Arial"/>
              <a:ea typeface="Arial"/>
              <a:cs typeface="Arial"/>
              <a:sym typeface="Arial"/>
            </a:endParaRPr>
          </a:p>
          <a:p>
            <a:pPr indent="0" lvl="0" marL="0" rtl="0" algn="ctr">
              <a:spcBef>
                <a:spcPts val="400"/>
              </a:spcBef>
              <a:spcAft>
                <a:spcPts val="0"/>
              </a:spcAft>
              <a:buNone/>
            </a:pPr>
            <a:r>
              <a:rPr lang="it"/>
              <a:t>SESSIONE N.1</a:t>
            </a:r>
            <a:endParaRPr/>
          </a:p>
          <a:p>
            <a:pPr indent="0" lvl="0" marL="0" rtl="0" algn="ctr">
              <a:spcBef>
                <a:spcPts val="0"/>
              </a:spcBef>
              <a:spcAft>
                <a:spcPts val="0"/>
              </a:spcAft>
              <a:buNone/>
            </a:pPr>
            <a:r>
              <a:rPr lang="it" sz="1600"/>
              <a:t>2/4/2025</a:t>
            </a:r>
            <a:endParaRPr sz="1600"/>
          </a:p>
        </p:txBody>
      </p:sp>
      <p:pic>
        <p:nvPicPr>
          <p:cNvPr id="68" name="Google Shape;68;p13"/>
          <p:cNvPicPr preferRelativeResize="0"/>
          <p:nvPr/>
        </p:nvPicPr>
        <p:blipFill>
          <a:blip r:embed="rId3">
            <a:alphaModFix/>
          </a:blip>
          <a:stretch>
            <a:fillRect/>
          </a:stretch>
        </p:blipFill>
        <p:spPr>
          <a:xfrm>
            <a:off x="3363663" y="116975"/>
            <a:ext cx="2417675" cy="783450"/>
          </a:xfrm>
          <a:prstGeom prst="rect">
            <a:avLst/>
          </a:prstGeom>
          <a:noFill/>
          <a:ln>
            <a:noFill/>
          </a:ln>
        </p:spPr>
      </p:pic>
      <p:pic>
        <p:nvPicPr>
          <p:cNvPr id="69" name="Google Shape;69;p13"/>
          <p:cNvPicPr preferRelativeResize="0"/>
          <p:nvPr/>
        </p:nvPicPr>
        <p:blipFill>
          <a:blip r:embed="rId4">
            <a:alphaModFix/>
          </a:blip>
          <a:stretch>
            <a:fillRect/>
          </a:stretch>
        </p:blipFill>
        <p:spPr>
          <a:xfrm>
            <a:off x="3937000" y="3569100"/>
            <a:ext cx="1270000" cy="1270000"/>
          </a:xfrm>
          <a:prstGeom prst="rect">
            <a:avLst/>
          </a:prstGeom>
          <a:noFill/>
          <a:ln>
            <a:noFill/>
          </a:ln>
        </p:spPr>
      </p:pic>
      <p:pic>
        <p:nvPicPr>
          <p:cNvPr id="70" name="Google Shape;70;p13" title="206bdb.png"/>
          <p:cNvPicPr preferRelativeResize="0"/>
          <p:nvPr/>
        </p:nvPicPr>
        <p:blipFill>
          <a:blip r:embed="rId5">
            <a:alphaModFix/>
          </a:blip>
          <a:stretch>
            <a:fillRect/>
          </a:stretch>
        </p:blipFill>
        <p:spPr>
          <a:xfrm>
            <a:off x="6848500" y="1585627"/>
            <a:ext cx="1022401" cy="10224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IA generativa</a:t>
            </a:r>
            <a:endParaRPr/>
          </a:p>
        </p:txBody>
      </p:sp>
      <p:sp>
        <p:nvSpPr>
          <p:cNvPr id="145" name="Google Shape;145;p2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it"/>
              <a:t>Definizione generale (generazione di testi, immagini, musica)</a:t>
            </a:r>
            <a:endParaRPr/>
          </a:p>
          <a:p>
            <a:pPr indent="-342900" lvl="0" marL="457200" rtl="0" algn="l">
              <a:spcBef>
                <a:spcPts val="0"/>
              </a:spcBef>
              <a:spcAft>
                <a:spcPts val="0"/>
              </a:spcAft>
              <a:buSzPts val="1800"/>
              <a:buChar char="●"/>
            </a:pPr>
            <a:r>
              <a:rPr lang="it"/>
              <a:t>Definizione ristretta al nostro caso: LLM (large language model)</a:t>
            </a:r>
            <a:endParaRPr/>
          </a:p>
          <a:p>
            <a:pPr indent="0" lvl="0" marL="0" rtl="0" algn="l">
              <a:lnSpc>
                <a:spcPct val="120000"/>
              </a:lnSpc>
              <a:spcBef>
                <a:spcPts val="2600"/>
              </a:spcBef>
              <a:spcAft>
                <a:spcPts val="0"/>
              </a:spcAft>
              <a:buNone/>
            </a:pPr>
            <a:r>
              <a:rPr b="1" lang="it" sz="2100">
                <a:solidFill>
                  <a:srgbClr val="000000"/>
                </a:solidFill>
                <a:latin typeface="Arial"/>
                <a:ea typeface="Arial"/>
                <a:cs typeface="Arial"/>
                <a:sym typeface="Arial"/>
              </a:rPr>
              <a:t>Cosa è un LLM?</a:t>
            </a:r>
            <a:endParaRPr b="1" sz="2100">
              <a:solidFill>
                <a:srgbClr val="000000"/>
              </a:solidFill>
              <a:latin typeface="Arial"/>
              <a:ea typeface="Arial"/>
              <a:cs typeface="Arial"/>
              <a:sym typeface="Arial"/>
            </a:endParaRPr>
          </a:p>
          <a:p>
            <a:pPr indent="0" lvl="0" marL="0" rtl="0" algn="l">
              <a:spcBef>
                <a:spcPts val="900"/>
              </a:spcBef>
              <a:spcAft>
                <a:spcPts val="0"/>
              </a:spcAft>
              <a:buNone/>
            </a:pPr>
            <a:r>
              <a:rPr lang="it" sz="1300">
                <a:solidFill>
                  <a:srgbClr val="35515D"/>
                </a:solidFill>
                <a:latin typeface="Arial"/>
                <a:ea typeface="Arial"/>
                <a:cs typeface="Arial"/>
                <a:sym typeface="Arial"/>
              </a:rPr>
              <a:t>Un </a:t>
            </a:r>
            <a:r>
              <a:rPr b="1" lang="it" sz="1300">
                <a:solidFill>
                  <a:srgbClr val="35515D"/>
                </a:solidFill>
                <a:latin typeface="Arial"/>
                <a:ea typeface="Arial"/>
                <a:cs typeface="Arial"/>
                <a:sym typeface="Arial"/>
              </a:rPr>
              <a:t>LLM</a:t>
            </a:r>
            <a:r>
              <a:rPr lang="it" sz="1300">
                <a:solidFill>
                  <a:srgbClr val="35515D"/>
                </a:solidFill>
                <a:latin typeface="Arial"/>
                <a:ea typeface="Arial"/>
                <a:cs typeface="Arial"/>
                <a:sym typeface="Arial"/>
              </a:rPr>
              <a:t>, acronimo di Large Language Model, è un modello di apprendimento automatico di </a:t>
            </a:r>
            <a:r>
              <a:rPr b="1" lang="it" sz="1300">
                <a:solidFill>
                  <a:srgbClr val="35515D"/>
                </a:solidFill>
                <a:latin typeface="Arial"/>
                <a:ea typeface="Arial"/>
                <a:cs typeface="Arial"/>
                <a:sym typeface="Arial"/>
              </a:rPr>
              <a:t>intelligenza artificiale</a:t>
            </a:r>
            <a:r>
              <a:rPr lang="it" sz="1300">
                <a:solidFill>
                  <a:srgbClr val="35515D"/>
                </a:solidFill>
                <a:latin typeface="Arial"/>
                <a:ea typeface="Arial"/>
                <a:cs typeface="Arial"/>
                <a:sym typeface="Arial"/>
              </a:rPr>
              <a:t> specializzato nella comprensione e nella generazione di testo.</a:t>
            </a:r>
            <a:endParaRPr sz="1300">
              <a:solidFill>
                <a:srgbClr val="35515D"/>
              </a:solidFill>
              <a:latin typeface="Arial"/>
              <a:ea typeface="Arial"/>
              <a:cs typeface="Arial"/>
              <a:sym typeface="Arial"/>
            </a:endParaRPr>
          </a:p>
          <a:p>
            <a:pPr indent="0" lvl="0" marL="0" rtl="0" algn="l">
              <a:spcBef>
                <a:spcPts val="0"/>
              </a:spcBef>
              <a:spcAft>
                <a:spcPts val="0"/>
              </a:spcAft>
              <a:buNone/>
            </a:pPr>
            <a:r>
              <a:rPr lang="it" sz="1300">
                <a:solidFill>
                  <a:srgbClr val="35515D"/>
                </a:solidFill>
                <a:latin typeface="Arial"/>
                <a:ea typeface="Arial"/>
                <a:cs typeface="Arial"/>
                <a:sym typeface="Arial"/>
              </a:rPr>
              <a:t>Questi modelli sono formati con tecniche di </a:t>
            </a:r>
            <a:r>
              <a:rPr b="1" lang="it" sz="1300">
                <a:solidFill>
                  <a:srgbClr val="35515D"/>
                </a:solidFill>
                <a:latin typeface="Arial"/>
                <a:ea typeface="Arial"/>
                <a:cs typeface="Arial"/>
                <a:sym typeface="Arial"/>
              </a:rPr>
              <a:t>apprendimento profondo</a:t>
            </a:r>
            <a:r>
              <a:rPr lang="it" sz="1300">
                <a:solidFill>
                  <a:srgbClr val="35515D"/>
                </a:solidFill>
                <a:latin typeface="Arial"/>
                <a:ea typeface="Arial"/>
                <a:cs typeface="Arial"/>
                <a:sym typeface="Arial"/>
              </a:rPr>
              <a:t> su </a:t>
            </a:r>
            <a:r>
              <a:rPr b="1" lang="it" sz="1300">
                <a:solidFill>
                  <a:srgbClr val="FF0000"/>
                </a:solidFill>
                <a:latin typeface="Arial"/>
                <a:ea typeface="Arial"/>
                <a:cs typeface="Arial"/>
                <a:sym typeface="Arial"/>
              </a:rPr>
              <a:t>enormi quantità</a:t>
            </a:r>
            <a:r>
              <a:rPr lang="it" sz="1300">
                <a:solidFill>
                  <a:srgbClr val="35515D"/>
                </a:solidFill>
                <a:latin typeface="Arial"/>
                <a:ea typeface="Arial"/>
                <a:cs typeface="Arial"/>
                <a:sym typeface="Arial"/>
              </a:rPr>
              <a:t> di </a:t>
            </a:r>
            <a:r>
              <a:rPr b="1" lang="it" sz="1300">
                <a:solidFill>
                  <a:srgbClr val="35515D"/>
                </a:solidFill>
                <a:latin typeface="Arial"/>
                <a:ea typeface="Arial"/>
                <a:cs typeface="Arial"/>
                <a:sym typeface="Arial"/>
              </a:rPr>
              <a:t>dati testuali</a:t>
            </a:r>
            <a:r>
              <a:rPr lang="it" sz="1300">
                <a:solidFill>
                  <a:srgbClr val="35515D"/>
                </a:solidFill>
                <a:latin typeface="Arial"/>
                <a:ea typeface="Arial"/>
                <a:cs typeface="Arial"/>
                <a:sym typeface="Arial"/>
              </a:rPr>
              <a:t> e utilizzano </a:t>
            </a:r>
            <a:r>
              <a:rPr b="1" lang="it" sz="1300">
                <a:solidFill>
                  <a:srgbClr val="35515D"/>
                </a:solidFill>
                <a:latin typeface="Arial"/>
                <a:ea typeface="Arial"/>
                <a:cs typeface="Arial"/>
                <a:sym typeface="Arial"/>
              </a:rPr>
              <a:t>reti neurali</a:t>
            </a:r>
            <a:r>
              <a:rPr lang="it" sz="1300">
                <a:solidFill>
                  <a:srgbClr val="35515D"/>
                </a:solidFill>
                <a:latin typeface="Arial"/>
                <a:ea typeface="Arial"/>
                <a:cs typeface="Arial"/>
                <a:sym typeface="Arial"/>
              </a:rPr>
              <a:t> complesse per analizzare e produrre testo in modo che sembri il più naturale possibile.</a:t>
            </a:r>
            <a:endParaRPr sz="1300">
              <a:solidFill>
                <a:srgbClr val="35515D"/>
              </a:solidFill>
              <a:latin typeface="Arial"/>
              <a:ea typeface="Arial"/>
              <a:cs typeface="Arial"/>
              <a:sym typeface="Arial"/>
            </a:endParaRPr>
          </a:p>
          <a:p>
            <a:pPr indent="0" lvl="0" marL="0" rtl="0" algn="l">
              <a:spcBef>
                <a:spcPts val="0"/>
              </a:spcBef>
              <a:spcAft>
                <a:spcPts val="0"/>
              </a:spcAft>
              <a:buNone/>
            </a:pPr>
            <a:r>
              <a:rPr lang="it" sz="1300">
                <a:solidFill>
                  <a:srgbClr val="35515D"/>
                </a:solidFill>
                <a:latin typeface="Arial"/>
                <a:ea typeface="Arial"/>
                <a:cs typeface="Arial"/>
                <a:sym typeface="Arial"/>
              </a:rPr>
              <a:t>Essi sono in grado di svolgere una varietà di </a:t>
            </a:r>
            <a:r>
              <a:rPr b="1" lang="it" sz="1300">
                <a:solidFill>
                  <a:srgbClr val="35515D"/>
                </a:solidFill>
                <a:latin typeface="Arial"/>
                <a:ea typeface="Arial"/>
                <a:cs typeface="Arial"/>
                <a:sym typeface="Arial"/>
              </a:rPr>
              <a:t>compiti legati al linguaggio</a:t>
            </a:r>
            <a:r>
              <a:rPr lang="it" sz="1300">
                <a:solidFill>
                  <a:srgbClr val="35515D"/>
                </a:solidFill>
                <a:latin typeface="Arial"/>
                <a:ea typeface="Arial"/>
                <a:cs typeface="Arial"/>
                <a:sym typeface="Arial"/>
              </a:rPr>
              <a:t>: traduzione, riassunto, generazione di testo, risposta a domande.</a:t>
            </a:r>
            <a:endParaRPr sz="1300">
              <a:solidFill>
                <a:srgbClr val="35515D"/>
              </a:solidFill>
              <a:latin typeface="Arial"/>
              <a:ea typeface="Arial"/>
              <a:cs typeface="Arial"/>
              <a:sym typeface="Arial"/>
            </a:endParaRPr>
          </a:p>
          <a:p>
            <a:pPr indent="0" lvl="0" marL="0" rtl="0" algn="l">
              <a:spcBef>
                <a:spcPts val="0"/>
              </a:spcBef>
              <a:spcAft>
                <a:spcPts val="1200"/>
              </a:spcAft>
              <a:buNone/>
            </a:pPr>
            <a:r>
              <a:rPr lang="it" sz="1200"/>
              <a:t>Approfondimento su </a:t>
            </a:r>
            <a:r>
              <a:rPr lang="it" sz="1200" u="sng">
                <a:solidFill>
                  <a:schemeClr val="hlink"/>
                </a:solidFill>
                <a:latin typeface="Arial"/>
                <a:ea typeface="Arial"/>
                <a:cs typeface="Arial"/>
                <a:sym typeface="Arial"/>
                <a:hlinkClick r:id="rId3"/>
              </a:rPr>
              <a:t>https://www.egovaleo.it/geek-lab/llm-large-language-model-significato-e-a-cosa-serve/</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Cosa è un prompt?</a:t>
            </a:r>
            <a:endParaRPr/>
          </a:p>
        </p:txBody>
      </p:sp>
      <p:sp>
        <p:nvSpPr>
          <p:cNvPr id="151" name="Google Shape;151;p23"/>
          <p:cNvSpPr txBox="1"/>
          <p:nvPr>
            <p:ph idx="1" type="body"/>
          </p:nvPr>
        </p:nvSpPr>
        <p:spPr>
          <a:xfrm>
            <a:off x="311700" y="1266325"/>
            <a:ext cx="8646300" cy="1821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sz="2800">
                <a:solidFill>
                  <a:srgbClr val="001D35"/>
                </a:solidFill>
                <a:highlight>
                  <a:srgbClr val="FFFFFF"/>
                </a:highlight>
                <a:latin typeface="Arial"/>
                <a:ea typeface="Arial"/>
                <a:cs typeface="Arial"/>
                <a:sym typeface="Arial"/>
              </a:rPr>
              <a:t>Il prompt </a:t>
            </a:r>
            <a:r>
              <a:rPr lang="it" sz="2800">
                <a:solidFill>
                  <a:srgbClr val="000000"/>
                </a:solidFill>
                <a:latin typeface="Arial"/>
                <a:ea typeface="Arial"/>
                <a:cs typeface="Arial"/>
                <a:sym typeface="Arial"/>
              </a:rPr>
              <a:t>è un comando, una richiesta o un'istruzione che viene inviata a un modello linguistico o all'intelligenza artificiale (AI).</a:t>
            </a:r>
            <a:endParaRPr sz="2800"/>
          </a:p>
        </p:txBody>
      </p:sp>
      <p:pic>
        <p:nvPicPr>
          <p:cNvPr id="152" name="Google Shape;152;p23"/>
          <p:cNvPicPr preferRelativeResize="0"/>
          <p:nvPr/>
        </p:nvPicPr>
        <p:blipFill>
          <a:blip r:embed="rId3">
            <a:alphaModFix/>
          </a:blip>
          <a:stretch>
            <a:fillRect/>
          </a:stretch>
        </p:blipFill>
        <p:spPr>
          <a:xfrm>
            <a:off x="2744775" y="2983875"/>
            <a:ext cx="3502150" cy="1751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Come trasformare una notizia di agenzia…</a:t>
            </a:r>
            <a:endParaRPr/>
          </a:p>
        </p:txBody>
      </p:sp>
      <p:sp>
        <p:nvSpPr>
          <p:cNvPr id="158" name="Google Shape;158;p24"/>
          <p:cNvSpPr txBox="1"/>
          <p:nvPr>
            <p:ph idx="1" type="body"/>
          </p:nvPr>
        </p:nvSpPr>
        <p:spPr>
          <a:xfrm>
            <a:off x="311700" y="1266325"/>
            <a:ext cx="27135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sz="2200"/>
              <a:t>…in un articolo per il nostro sito (se non abbiamo il tempo di scrivere).</a:t>
            </a:r>
            <a:endParaRPr sz="2200"/>
          </a:p>
        </p:txBody>
      </p:sp>
      <p:pic>
        <p:nvPicPr>
          <p:cNvPr id="159" name="Google Shape;159;p24"/>
          <p:cNvPicPr preferRelativeResize="0"/>
          <p:nvPr/>
        </p:nvPicPr>
        <p:blipFill>
          <a:blip r:embed="rId3">
            <a:alphaModFix/>
          </a:blip>
          <a:stretch>
            <a:fillRect/>
          </a:stretch>
        </p:blipFill>
        <p:spPr>
          <a:xfrm>
            <a:off x="3262650" y="1528463"/>
            <a:ext cx="5715000" cy="3000375"/>
          </a:xfrm>
          <a:prstGeom prst="rect">
            <a:avLst/>
          </a:prstGeom>
          <a:noFill/>
          <a:ln>
            <a:noFill/>
          </a:ln>
        </p:spPr>
      </p:pic>
      <p:pic>
        <p:nvPicPr>
          <p:cNvPr id="160" name="Google Shape;160;p24"/>
          <p:cNvPicPr preferRelativeResize="0"/>
          <p:nvPr/>
        </p:nvPicPr>
        <p:blipFill>
          <a:blip r:embed="rId4">
            <a:alphaModFix/>
          </a:blip>
          <a:stretch>
            <a:fillRect/>
          </a:stretch>
        </p:blipFill>
        <p:spPr>
          <a:xfrm>
            <a:off x="419948" y="2949024"/>
            <a:ext cx="2497000" cy="1765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type="title"/>
          </p:nvPr>
        </p:nvSpPr>
        <p:spPr>
          <a:xfrm>
            <a:off x="311700" y="276900"/>
            <a:ext cx="3904200" cy="73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Esempio pratico</a:t>
            </a:r>
            <a:endParaRPr/>
          </a:p>
        </p:txBody>
      </p:sp>
      <p:sp>
        <p:nvSpPr>
          <p:cNvPr id="166" name="Google Shape;166;p25"/>
          <p:cNvSpPr txBox="1"/>
          <p:nvPr>
            <p:ph idx="1" type="body"/>
          </p:nvPr>
        </p:nvSpPr>
        <p:spPr>
          <a:xfrm>
            <a:off x="311700" y="851475"/>
            <a:ext cx="3038700" cy="2679000"/>
          </a:xfrm>
          <a:prstGeom prst="rect">
            <a:avLst/>
          </a:prstGeom>
        </p:spPr>
        <p:txBody>
          <a:bodyPr anchorCtr="0" anchor="t" bIns="91425" lIns="91425" spcFirstLastPara="1" rIns="91425" wrap="square" tIns="91425">
            <a:normAutofit lnSpcReduction="10000"/>
          </a:bodyPr>
          <a:lstStyle/>
          <a:p>
            <a:pPr indent="0" lvl="0" marL="0" rtl="0" algn="l">
              <a:lnSpc>
                <a:spcPct val="105000"/>
              </a:lnSpc>
              <a:spcBef>
                <a:spcPts val="0"/>
              </a:spcBef>
              <a:spcAft>
                <a:spcPts val="1200"/>
              </a:spcAft>
              <a:buSzPts val="935"/>
              <a:buNone/>
            </a:pPr>
            <a:r>
              <a:rPr lang="it" sz="1230"/>
              <a:t>Zelensky: "Incontro con Paesi pronti a schierare truppe di pace in Ucraina" (Adnkronos 2.4.2025) - Il presidente ucraino Volodymyr Zelensky ha annunciato che venerdì 4 aprile si terrà un incontro di una ristretta cerchia di Paesi pronti a schierare truppe di pace in Ucraina. Lunedì il governo del Regno Unito aveva reso noto che i suoi leader militari e quelli di Francia e Ucraina avrebbero tenuto un incontro per discutere di una pianificazione dettagliata della sicurezza a lungo termine per Kiev.</a:t>
            </a:r>
            <a:endParaRPr sz="1230"/>
          </a:p>
        </p:txBody>
      </p:sp>
      <p:sp>
        <p:nvSpPr>
          <p:cNvPr id="167" name="Google Shape;167;p25"/>
          <p:cNvSpPr txBox="1"/>
          <p:nvPr/>
        </p:nvSpPr>
        <p:spPr>
          <a:xfrm>
            <a:off x="283825" y="3461300"/>
            <a:ext cx="3122100" cy="14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200">
                <a:solidFill>
                  <a:schemeClr val="accent1"/>
                </a:solidFill>
                <a:latin typeface="Open Sans"/>
                <a:ea typeface="Open Sans"/>
                <a:cs typeface="Open Sans"/>
                <a:sym typeface="Open Sans"/>
              </a:rPr>
              <a:t>PROMPT SU CHATGPT</a:t>
            </a:r>
            <a:r>
              <a:rPr b="1" lang="it" sz="1200">
                <a:solidFill>
                  <a:schemeClr val="dk2"/>
                </a:solidFill>
                <a:latin typeface="Open Sans"/>
                <a:ea typeface="Open Sans"/>
                <a:cs typeface="Open Sans"/>
                <a:sym typeface="Open Sans"/>
              </a:rPr>
              <a:t> - Scrivi un articolo preoccupato su questa iniziativa che potrebbe evolvere in uno schieramento di truppe europee sul suolo ucraino ottenendo - senza il consenso della Russia - l'esatto opposto della pace.</a:t>
            </a:r>
            <a:endParaRPr b="1" sz="1200">
              <a:solidFill>
                <a:schemeClr val="dk2"/>
              </a:solidFill>
              <a:latin typeface="Open Sans"/>
              <a:ea typeface="Open Sans"/>
              <a:cs typeface="Open Sans"/>
              <a:sym typeface="Open Sans"/>
            </a:endParaRPr>
          </a:p>
        </p:txBody>
      </p:sp>
      <p:sp>
        <p:nvSpPr>
          <p:cNvPr id="168" name="Google Shape;168;p25"/>
          <p:cNvSpPr txBox="1"/>
          <p:nvPr/>
        </p:nvSpPr>
        <p:spPr>
          <a:xfrm>
            <a:off x="3405925" y="186900"/>
            <a:ext cx="5676600" cy="467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it" sz="1100"/>
              <a:t>L'Europa verso un punto di non ritorno? (</a:t>
            </a:r>
            <a:r>
              <a:rPr b="1" lang="it" sz="1100">
                <a:solidFill>
                  <a:schemeClr val="accent1"/>
                </a:solidFill>
              </a:rPr>
              <a:t>ARTICOLO OTTENUTO CON CHATGPT</a:t>
            </a:r>
            <a:r>
              <a:rPr b="1" lang="it" sz="1100"/>
              <a:t>)</a:t>
            </a:r>
            <a:endParaRPr b="1" sz="1100"/>
          </a:p>
          <a:p>
            <a:pPr indent="0" lvl="0" marL="0" rtl="0" algn="l">
              <a:lnSpc>
                <a:spcPct val="115000"/>
              </a:lnSpc>
              <a:spcBef>
                <a:spcPts val="1200"/>
              </a:spcBef>
              <a:spcAft>
                <a:spcPts val="0"/>
              </a:spcAft>
              <a:buNone/>
            </a:pPr>
            <a:r>
              <a:rPr lang="it" sz="900"/>
              <a:t>L'ipotesi di un coinvolgimento diretto delle truppe europee in Ucraina, rilanciata dal presidente Volodymyr Zelensky, rappresenta un possibile punto di svolta per il conflitto in corso. Il 4 aprile si terrà un incontro con una cerchia ristretta di Paesi disposti a schierare contingenti di "pace" sul suolo ucraino. Tuttavia, questa iniziativa rischia di produrre esiti diametralmente opposti rispetto a quelli dichiarati, alimentando nuove tensioni invece di avvicinare la prospettiva della pace.</a:t>
            </a:r>
            <a:endParaRPr sz="900"/>
          </a:p>
          <a:p>
            <a:pPr indent="0" lvl="0" marL="0" rtl="0" algn="l">
              <a:lnSpc>
                <a:spcPct val="115000"/>
              </a:lnSpc>
              <a:spcBef>
                <a:spcPts val="1200"/>
              </a:spcBef>
              <a:spcAft>
                <a:spcPts val="0"/>
              </a:spcAft>
              <a:buNone/>
            </a:pPr>
            <a:r>
              <a:rPr lang="it" sz="900"/>
              <a:t>Il quadro che si profila è estremamente preoccupante: l'invio di truppe senza il consenso della Russia potrebbe trasformarsi in un'escalation incontrollata, con il rischio concreto di un allargamento del conflitto. L'Unione Europea, che finora ha fornito sostegno militare e finanziario all'Ucraina senza un impegno diretto sul campo, rischia di oltrepassare una soglia che la metterebbe in rotta di collisione diretta con Mosca. Un tale passo richiederebbe un consenso internazionale ampio e trasparente, nonché una valutazione approfondita delle conseguenze a lungo termine. L'assenza di un mandato chiaro da parte delle Nazioni Unite e il mancato coinvolgimento della Russia in qualsiasi ipotesi di soluzione diplomatica rendono questa iniziativa un azzardo geopolitico di proporzioni incalcolabili.</a:t>
            </a:r>
            <a:endParaRPr sz="900"/>
          </a:p>
          <a:p>
            <a:pPr indent="0" lvl="0" marL="0" rtl="0" algn="l">
              <a:lnSpc>
                <a:spcPct val="115000"/>
              </a:lnSpc>
              <a:spcBef>
                <a:spcPts val="1200"/>
              </a:spcBef>
              <a:spcAft>
                <a:spcPts val="0"/>
              </a:spcAft>
              <a:buNone/>
            </a:pPr>
            <a:r>
              <a:rPr lang="it" sz="900"/>
              <a:t>Il coinvolgimento di Paesi come il Regno Unito e la Francia in questi colloqui suggerisce che il tema sia ormai entrato nell'agenda della sicurezza occidentale. Ma la storia insegna che l'immissione di forze militari in contesti già infiammati non ha mai portato a soluzioni pacifiche durature. Al contrario, ha spesso acuito le divisioni e reso ancora più complessa ogni trattativa diplomatica.</a:t>
            </a:r>
            <a:endParaRPr sz="900"/>
          </a:p>
          <a:p>
            <a:pPr indent="0" lvl="0" marL="0" rtl="0" algn="l">
              <a:lnSpc>
                <a:spcPct val="115000"/>
              </a:lnSpc>
              <a:spcBef>
                <a:spcPts val="1200"/>
              </a:spcBef>
              <a:spcAft>
                <a:spcPts val="0"/>
              </a:spcAft>
              <a:buNone/>
            </a:pPr>
            <a:r>
              <a:rPr lang="it" sz="900"/>
              <a:t>Se l'obiettivo è la pace, allora è necessario rilanciare il dialogo e il negoziato, non incrementare la presenza militare. L'Europa ha il dovere di promuovere una soluzione politica, invece di lasciarsi trascinare in una spirale bellica che potrebbe avere conseguenze devastanti.</a:t>
            </a:r>
            <a:endParaRPr sz="900"/>
          </a:p>
          <a:p>
            <a:pPr indent="0" lvl="0" marL="0" rtl="0" algn="l">
              <a:lnSpc>
                <a:spcPct val="115000"/>
              </a:lnSpc>
              <a:spcBef>
                <a:spcPts val="1200"/>
              </a:spcBef>
              <a:spcAft>
                <a:spcPts val="0"/>
              </a:spcAft>
              <a:buNone/>
            </a:pPr>
            <a:r>
              <a:rPr lang="it" sz="900"/>
              <a:t>La vera domanda da porsi è: siamo disposti ad accettare il rischio di una guerra ancora più ampia sul suolo europeo? Perché una volta compiuto questo passo, tornare indietro potrebbe essere impossibile.</a:t>
            </a:r>
            <a:endParaRPr sz="900"/>
          </a:p>
          <a:p>
            <a:pPr indent="0" lvl="0" marL="0" rtl="0" algn="l">
              <a:spcBef>
                <a:spcPts val="1200"/>
              </a:spcBef>
              <a:spcAft>
                <a:spcPts val="0"/>
              </a:spcAft>
              <a:buNone/>
            </a:pPr>
            <a:r>
              <a:t/>
            </a:r>
            <a:endParaRPr sz="800">
              <a:solidFill>
                <a:schemeClr val="dk2"/>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311700" y="315900"/>
            <a:ext cx="5324400" cy="83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Le piattaforme di IA generativa</a:t>
            </a:r>
            <a:endParaRPr/>
          </a:p>
        </p:txBody>
      </p:sp>
      <p:sp>
        <p:nvSpPr>
          <p:cNvPr id="174" name="Google Shape;174;p26"/>
          <p:cNvSpPr txBox="1"/>
          <p:nvPr>
            <p:ph idx="1" type="body"/>
          </p:nvPr>
        </p:nvSpPr>
        <p:spPr>
          <a:xfrm>
            <a:off x="311700" y="1266325"/>
            <a:ext cx="6395100" cy="35658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it"/>
              <a:t>ChatGPT: versione a pagamento e  gratuita</a:t>
            </a:r>
            <a:endParaRPr/>
          </a:p>
          <a:p>
            <a:pPr indent="-342900" lvl="0" marL="457200" rtl="0" algn="l">
              <a:spcBef>
                <a:spcPts val="0"/>
              </a:spcBef>
              <a:spcAft>
                <a:spcPts val="0"/>
              </a:spcAft>
              <a:buSzPts val="1800"/>
              <a:buChar char="●"/>
            </a:pPr>
            <a:r>
              <a:rPr lang="it"/>
              <a:t>Copilot (versione Microsoft di ChatGPT)</a:t>
            </a:r>
            <a:endParaRPr/>
          </a:p>
          <a:p>
            <a:pPr indent="-317500" lvl="1" marL="914400" rtl="0" algn="l">
              <a:spcBef>
                <a:spcPts val="0"/>
              </a:spcBef>
              <a:spcAft>
                <a:spcPts val="0"/>
              </a:spcAft>
              <a:buSzPts val="1400"/>
              <a:buChar char="○"/>
            </a:pPr>
            <a:r>
              <a:rPr lang="it"/>
              <a:t> utilizzare il browser Edge</a:t>
            </a:r>
            <a:endParaRPr/>
          </a:p>
          <a:p>
            <a:pPr indent="-317500" lvl="1" marL="914400" rtl="0" algn="l">
              <a:spcBef>
                <a:spcPts val="0"/>
              </a:spcBef>
              <a:spcAft>
                <a:spcPts val="0"/>
              </a:spcAft>
              <a:buSzPts val="1400"/>
              <a:buChar char="○"/>
            </a:pPr>
            <a:r>
              <a:rPr lang="it"/>
              <a:t>app Microsoft START (con cui si generano anche immagini)</a:t>
            </a:r>
            <a:endParaRPr/>
          </a:p>
          <a:p>
            <a:pPr indent="-342900" lvl="0" marL="457200" rtl="0" algn="l">
              <a:spcBef>
                <a:spcPts val="0"/>
              </a:spcBef>
              <a:spcAft>
                <a:spcPts val="0"/>
              </a:spcAft>
              <a:buSzPts val="1800"/>
              <a:buChar char="●"/>
            </a:pPr>
            <a:r>
              <a:rPr lang="it"/>
              <a:t>Gemini (su Google) consente interazione vocale</a:t>
            </a:r>
            <a:endParaRPr/>
          </a:p>
          <a:p>
            <a:pPr indent="-342900" lvl="0" marL="457200" rtl="0" algn="l">
              <a:spcBef>
                <a:spcPts val="0"/>
              </a:spcBef>
              <a:spcAft>
                <a:spcPts val="0"/>
              </a:spcAft>
              <a:buSzPts val="1800"/>
              <a:buChar char="●"/>
            </a:pPr>
            <a:r>
              <a:rPr lang="it"/>
              <a:t>Grok (su X)</a:t>
            </a:r>
            <a:endParaRPr/>
          </a:p>
          <a:p>
            <a:pPr indent="-342900" lvl="0" marL="457200" rtl="0" algn="l">
              <a:spcBef>
                <a:spcPts val="0"/>
              </a:spcBef>
              <a:spcAft>
                <a:spcPts val="0"/>
              </a:spcAft>
              <a:buSzPts val="1800"/>
              <a:buChar char="●"/>
            </a:pPr>
            <a:r>
              <a:rPr lang="it"/>
              <a:t>Claude</a:t>
            </a:r>
            <a:endParaRPr/>
          </a:p>
          <a:p>
            <a:pPr indent="-342900" lvl="0" marL="457200" rtl="0" algn="l">
              <a:spcBef>
                <a:spcPts val="0"/>
              </a:spcBef>
              <a:spcAft>
                <a:spcPts val="0"/>
              </a:spcAft>
              <a:buSzPts val="1800"/>
              <a:buChar char="●"/>
            </a:pPr>
            <a:r>
              <a:rPr lang="it"/>
              <a:t>DeepSearch (open source, cinese)</a:t>
            </a:r>
            <a:endParaRPr/>
          </a:p>
          <a:p>
            <a:pPr indent="-342900" lvl="0" marL="457200" rtl="0" algn="l">
              <a:spcBef>
                <a:spcPts val="0"/>
              </a:spcBef>
              <a:spcAft>
                <a:spcPts val="0"/>
              </a:spcAft>
              <a:buSzPts val="1800"/>
              <a:buChar char="●"/>
            </a:pPr>
            <a:r>
              <a:rPr lang="it"/>
              <a:t>Le Chat (open source, francese)</a:t>
            </a:r>
            <a:endParaRPr/>
          </a:p>
          <a:p>
            <a:pPr indent="-342900" lvl="0" marL="457200" rtl="0" algn="l">
              <a:spcBef>
                <a:spcPts val="0"/>
              </a:spcBef>
              <a:spcAft>
                <a:spcPts val="0"/>
              </a:spcAft>
              <a:buSzPts val="1800"/>
              <a:buChar char="●"/>
            </a:pPr>
            <a:r>
              <a:rPr lang="it"/>
              <a:t>Altre piattaforme di IA: </a:t>
            </a:r>
            <a:endParaRPr/>
          </a:p>
          <a:p>
            <a:pPr indent="-317500" lvl="1" marL="914400" rtl="0" algn="l">
              <a:spcBef>
                <a:spcPts val="0"/>
              </a:spcBef>
              <a:spcAft>
                <a:spcPts val="0"/>
              </a:spcAft>
              <a:buSzPts val="1400"/>
              <a:buChar char="○"/>
            </a:pPr>
            <a:r>
              <a:rPr lang="it"/>
              <a:t>Perplexity </a:t>
            </a:r>
            <a:endParaRPr/>
          </a:p>
          <a:p>
            <a:pPr indent="-317500" lvl="1" marL="914400" rtl="0" algn="l">
              <a:spcBef>
                <a:spcPts val="0"/>
              </a:spcBef>
              <a:spcAft>
                <a:spcPts val="0"/>
              </a:spcAft>
              <a:buSzPts val="1400"/>
              <a:buChar char="○"/>
            </a:pPr>
            <a:r>
              <a:rPr lang="it"/>
              <a:t>NotebookLM</a:t>
            </a:r>
            <a:endParaRPr/>
          </a:p>
        </p:txBody>
      </p:sp>
      <p:pic>
        <p:nvPicPr>
          <p:cNvPr id="175" name="Google Shape;175;p26"/>
          <p:cNvPicPr preferRelativeResize="0"/>
          <p:nvPr/>
        </p:nvPicPr>
        <p:blipFill>
          <a:blip r:embed="rId3">
            <a:alphaModFix/>
          </a:blip>
          <a:stretch>
            <a:fillRect/>
          </a:stretch>
        </p:blipFill>
        <p:spPr>
          <a:xfrm>
            <a:off x="7374550" y="2053350"/>
            <a:ext cx="567000" cy="567000"/>
          </a:xfrm>
          <a:prstGeom prst="rect">
            <a:avLst/>
          </a:prstGeom>
          <a:noFill/>
          <a:ln>
            <a:noFill/>
          </a:ln>
        </p:spPr>
      </p:pic>
      <p:sp>
        <p:nvSpPr>
          <p:cNvPr id="176" name="Google Shape;176;p26"/>
          <p:cNvSpPr/>
          <p:nvPr/>
        </p:nvSpPr>
        <p:spPr>
          <a:xfrm>
            <a:off x="6269400" y="2101950"/>
            <a:ext cx="1003200" cy="4698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77" name="Google Shape;177;p26"/>
          <p:cNvSpPr txBox="1"/>
          <p:nvPr/>
        </p:nvSpPr>
        <p:spPr>
          <a:xfrm>
            <a:off x="6780950" y="451150"/>
            <a:ext cx="2355900" cy="7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800">
                <a:solidFill>
                  <a:schemeClr val="dk2"/>
                </a:solidFill>
                <a:latin typeface="Open Sans"/>
                <a:ea typeface="Open Sans"/>
                <a:cs typeface="Open Sans"/>
                <a:sym typeface="Open Sans"/>
              </a:rPr>
              <a:t>La </a:t>
            </a:r>
            <a:r>
              <a:rPr lang="it" sz="1800" u="sng">
                <a:solidFill>
                  <a:schemeClr val="hlink"/>
                </a:solidFill>
                <a:latin typeface="Open Sans"/>
                <a:ea typeface="Open Sans"/>
                <a:cs typeface="Open Sans"/>
                <a:sym typeface="Open Sans"/>
                <a:hlinkClick r:id="rId4"/>
              </a:rPr>
              <a:t>app di ChatGPT</a:t>
            </a:r>
            <a:r>
              <a:rPr lang="it" sz="1800">
                <a:solidFill>
                  <a:schemeClr val="dk2"/>
                </a:solidFill>
                <a:latin typeface="Open Sans"/>
                <a:ea typeface="Open Sans"/>
                <a:cs typeface="Open Sans"/>
                <a:sym typeface="Open Sans"/>
              </a:rPr>
              <a:t>: i consigli di Aranzulla</a:t>
            </a:r>
            <a:endParaRPr sz="1800">
              <a:solidFill>
                <a:schemeClr val="dk2"/>
              </a:solidFill>
              <a:latin typeface="Open Sans"/>
              <a:ea typeface="Open Sans"/>
              <a:cs typeface="Open Sans"/>
              <a:sym typeface="Open Sans"/>
            </a:endParaRPr>
          </a:p>
        </p:txBody>
      </p:sp>
      <p:pic>
        <p:nvPicPr>
          <p:cNvPr id="178" name="Google Shape;178;p26"/>
          <p:cNvPicPr preferRelativeResize="0"/>
          <p:nvPr/>
        </p:nvPicPr>
        <p:blipFill>
          <a:blip r:embed="rId5">
            <a:alphaModFix/>
          </a:blip>
          <a:stretch>
            <a:fillRect/>
          </a:stretch>
        </p:blipFill>
        <p:spPr>
          <a:xfrm>
            <a:off x="6090775" y="3191377"/>
            <a:ext cx="2647977" cy="977449"/>
          </a:xfrm>
          <a:prstGeom prst="rect">
            <a:avLst/>
          </a:prstGeom>
          <a:noFill/>
          <a:ln>
            <a:noFill/>
          </a:ln>
        </p:spPr>
      </p:pic>
      <p:sp>
        <p:nvSpPr>
          <p:cNvPr id="179" name="Google Shape;179;p26"/>
          <p:cNvSpPr/>
          <p:nvPr/>
        </p:nvSpPr>
        <p:spPr>
          <a:xfrm rot="2700000">
            <a:off x="5560747" y="2787573"/>
            <a:ext cx="924896" cy="46966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pic>
        <p:nvPicPr>
          <p:cNvPr id="180" name="Google Shape;180;p26"/>
          <p:cNvPicPr preferRelativeResize="0"/>
          <p:nvPr/>
        </p:nvPicPr>
        <p:blipFill>
          <a:blip r:embed="rId6">
            <a:alphaModFix/>
          </a:blip>
          <a:stretch>
            <a:fillRect/>
          </a:stretch>
        </p:blipFill>
        <p:spPr>
          <a:xfrm>
            <a:off x="6353850" y="1551512"/>
            <a:ext cx="767400" cy="533737"/>
          </a:xfrm>
          <a:prstGeom prst="rect">
            <a:avLst/>
          </a:prstGeom>
          <a:noFill/>
          <a:ln>
            <a:noFill/>
          </a:ln>
        </p:spPr>
      </p:pic>
      <p:sp>
        <p:nvSpPr>
          <p:cNvPr id="181" name="Google Shape;181;p26"/>
          <p:cNvSpPr/>
          <p:nvPr/>
        </p:nvSpPr>
        <p:spPr>
          <a:xfrm rot="-1817">
            <a:off x="5085051" y="1583326"/>
            <a:ext cx="1135500" cy="470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pic>
        <p:nvPicPr>
          <p:cNvPr id="182" name="Google Shape;182;p26"/>
          <p:cNvPicPr preferRelativeResize="0"/>
          <p:nvPr/>
        </p:nvPicPr>
        <p:blipFill>
          <a:blip r:embed="rId7">
            <a:alphaModFix/>
          </a:blip>
          <a:stretch>
            <a:fillRect/>
          </a:stretch>
        </p:blipFill>
        <p:spPr>
          <a:xfrm>
            <a:off x="6311140" y="637615"/>
            <a:ext cx="469800" cy="469800"/>
          </a:xfrm>
          <a:prstGeom prst="rect">
            <a:avLst/>
          </a:prstGeom>
          <a:noFill/>
          <a:ln>
            <a:noFill/>
          </a:ln>
        </p:spPr>
      </p:pic>
      <p:pic>
        <p:nvPicPr>
          <p:cNvPr id="183" name="Google Shape;183;p26"/>
          <p:cNvPicPr preferRelativeResize="0"/>
          <p:nvPr/>
        </p:nvPicPr>
        <p:blipFill>
          <a:blip r:embed="rId8">
            <a:alphaModFix/>
          </a:blip>
          <a:stretch>
            <a:fillRect/>
          </a:stretch>
        </p:blipFill>
        <p:spPr>
          <a:xfrm>
            <a:off x="3453150" y="1945100"/>
            <a:ext cx="305250" cy="305250"/>
          </a:xfrm>
          <a:prstGeom prst="rect">
            <a:avLst/>
          </a:prstGeom>
          <a:noFill/>
          <a:ln>
            <a:noFill/>
          </a:ln>
        </p:spPr>
      </p:pic>
      <p:sp>
        <p:nvSpPr>
          <p:cNvPr id="184" name="Google Shape;184;p26"/>
          <p:cNvSpPr/>
          <p:nvPr/>
        </p:nvSpPr>
        <p:spPr>
          <a:xfrm rot="-1432585">
            <a:off x="5428156" y="996000"/>
            <a:ext cx="912381" cy="469974"/>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311700" y="445025"/>
            <a:ext cx="55449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Ma PeaceLink è una fonte filorussa?</a:t>
            </a:r>
            <a:endParaRPr/>
          </a:p>
        </p:txBody>
      </p:sp>
      <p:sp>
        <p:nvSpPr>
          <p:cNvPr id="190" name="Google Shape;190;p27"/>
          <p:cNvSpPr txBox="1"/>
          <p:nvPr>
            <p:ph idx="1" type="body"/>
          </p:nvPr>
        </p:nvSpPr>
        <p:spPr>
          <a:xfrm>
            <a:off x="311700" y="1266325"/>
            <a:ext cx="4845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Lo abbiamo chiesto alle varie piattaforme di Intelligenza artificiale generativa. </a:t>
            </a:r>
            <a:endParaRPr/>
          </a:p>
          <a:p>
            <a:pPr indent="0" lvl="0" marL="0" rtl="0" algn="l">
              <a:spcBef>
                <a:spcPts val="1200"/>
              </a:spcBef>
              <a:spcAft>
                <a:spcPts val="1200"/>
              </a:spcAft>
              <a:buNone/>
            </a:pPr>
            <a:r>
              <a:rPr lang="it" u="sng">
                <a:solidFill>
                  <a:schemeClr val="hlink"/>
                </a:solidFill>
                <a:hlinkClick r:id="rId3"/>
              </a:rPr>
              <a:t>Su questa pagina web ci sono le risposte</a:t>
            </a:r>
            <a:r>
              <a:rPr lang="it"/>
              <a:t>.</a:t>
            </a:r>
            <a:endParaRPr/>
          </a:p>
        </p:txBody>
      </p:sp>
      <p:pic>
        <p:nvPicPr>
          <p:cNvPr id="191" name="Google Shape;191;p27"/>
          <p:cNvPicPr preferRelativeResize="0"/>
          <p:nvPr/>
        </p:nvPicPr>
        <p:blipFill>
          <a:blip r:embed="rId4">
            <a:alphaModFix/>
          </a:blip>
          <a:stretch>
            <a:fillRect/>
          </a:stretch>
        </p:blipFill>
        <p:spPr>
          <a:xfrm>
            <a:off x="394800" y="2609500"/>
            <a:ext cx="4347199" cy="2043550"/>
          </a:xfrm>
          <a:prstGeom prst="rect">
            <a:avLst/>
          </a:prstGeom>
          <a:noFill/>
          <a:ln>
            <a:noFill/>
          </a:ln>
        </p:spPr>
      </p:pic>
      <p:sp>
        <p:nvSpPr>
          <p:cNvPr id="192" name="Google Shape;192;p27"/>
          <p:cNvSpPr txBox="1"/>
          <p:nvPr/>
        </p:nvSpPr>
        <p:spPr>
          <a:xfrm>
            <a:off x="5011975" y="1619900"/>
            <a:ext cx="3939000" cy="32331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1200"/>
              </a:spcBef>
              <a:spcAft>
                <a:spcPts val="0"/>
              </a:spcAft>
              <a:buNone/>
            </a:pPr>
            <a:r>
              <a:rPr b="1" lang="it">
                <a:solidFill>
                  <a:schemeClr val="accent1"/>
                </a:solidFill>
              </a:rPr>
              <a:t>Le otto piattaforme testate</a:t>
            </a:r>
            <a:endParaRPr b="1">
              <a:solidFill>
                <a:schemeClr val="accent1"/>
              </a:solidFill>
            </a:endParaRPr>
          </a:p>
          <a:p>
            <a:pPr indent="0" lvl="0" marL="0" rtl="0" algn="l">
              <a:lnSpc>
                <a:spcPct val="105000"/>
              </a:lnSpc>
              <a:spcBef>
                <a:spcPts val="1200"/>
              </a:spcBef>
              <a:spcAft>
                <a:spcPts val="0"/>
              </a:spcAft>
              <a:buClr>
                <a:srgbClr val="000000"/>
              </a:buClr>
              <a:buSzPts val="440"/>
              <a:buFont typeface="Arial"/>
              <a:buNone/>
            </a:pPr>
            <a:r>
              <a:rPr b="1" lang="it" sz="1200"/>
              <a:t>ChatGPT</a:t>
            </a:r>
            <a:r>
              <a:rPr lang="it" sz="1200"/>
              <a:t> (OpenAI, https://chat.openai.com). </a:t>
            </a:r>
            <a:endParaRPr sz="1200"/>
          </a:p>
          <a:p>
            <a:pPr indent="0" lvl="0" marL="0" rtl="0" algn="l">
              <a:lnSpc>
                <a:spcPct val="105000"/>
              </a:lnSpc>
              <a:spcBef>
                <a:spcPts val="1200"/>
              </a:spcBef>
              <a:spcAft>
                <a:spcPts val="0"/>
              </a:spcAft>
              <a:buClr>
                <a:srgbClr val="000000"/>
              </a:buClr>
              <a:buSzPts val="440"/>
              <a:buFont typeface="Arial"/>
              <a:buNone/>
            </a:pPr>
            <a:r>
              <a:rPr b="1" lang="it" sz="1200"/>
              <a:t>Claude</a:t>
            </a:r>
            <a:r>
              <a:rPr lang="it" sz="1200"/>
              <a:t> (Anthropic, https://claude.ai). </a:t>
            </a:r>
            <a:endParaRPr sz="1200"/>
          </a:p>
          <a:p>
            <a:pPr indent="0" lvl="0" marL="0" rtl="0" algn="l">
              <a:lnSpc>
                <a:spcPct val="105000"/>
              </a:lnSpc>
              <a:spcBef>
                <a:spcPts val="1200"/>
              </a:spcBef>
              <a:spcAft>
                <a:spcPts val="0"/>
              </a:spcAft>
              <a:buClr>
                <a:srgbClr val="000000"/>
              </a:buClr>
              <a:buSzPts val="440"/>
              <a:buFont typeface="Arial"/>
              <a:buNone/>
            </a:pPr>
            <a:r>
              <a:rPr b="1" lang="it" sz="1200"/>
              <a:t>Grok</a:t>
            </a:r>
            <a:r>
              <a:rPr lang="it" sz="1200"/>
              <a:t> (xAI, https://grok.x.ai). </a:t>
            </a:r>
            <a:endParaRPr sz="1200"/>
          </a:p>
          <a:p>
            <a:pPr indent="0" lvl="0" marL="0" rtl="0" algn="l">
              <a:lnSpc>
                <a:spcPct val="105000"/>
              </a:lnSpc>
              <a:spcBef>
                <a:spcPts val="1200"/>
              </a:spcBef>
              <a:spcAft>
                <a:spcPts val="0"/>
              </a:spcAft>
              <a:buClr>
                <a:srgbClr val="000000"/>
              </a:buClr>
              <a:buSzPts val="440"/>
              <a:buFont typeface="Arial"/>
              <a:buNone/>
            </a:pPr>
            <a:r>
              <a:rPr b="1" lang="it" sz="1200"/>
              <a:t>Perplexity</a:t>
            </a:r>
            <a:r>
              <a:rPr lang="it" sz="1200"/>
              <a:t> (Perplexity AI, https://perplexity.ai). </a:t>
            </a:r>
            <a:endParaRPr sz="1200"/>
          </a:p>
          <a:p>
            <a:pPr indent="0" lvl="0" marL="0" rtl="0" algn="l">
              <a:lnSpc>
                <a:spcPct val="105000"/>
              </a:lnSpc>
              <a:spcBef>
                <a:spcPts val="1200"/>
              </a:spcBef>
              <a:spcAft>
                <a:spcPts val="0"/>
              </a:spcAft>
              <a:buClr>
                <a:srgbClr val="000000"/>
              </a:buClr>
              <a:buSzPts val="440"/>
              <a:buFont typeface="Arial"/>
              <a:buNone/>
            </a:pPr>
            <a:r>
              <a:rPr b="1" lang="it" sz="1200"/>
              <a:t>Gemini</a:t>
            </a:r>
            <a:r>
              <a:rPr lang="it" sz="1200"/>
              <a:t> (Google, https://gemini.google.com). </a:t>
            </a:r>
            <a:endParaRPr sz="1200"/>
          </a:p>
          <a:p>
            <a:pPr indent="0" lvl="0" marL="0" rtl="0" algn="l">
              <a:lnSpc>
                <a:spcPct val="105000"/>
              </a:lnSpc>
              <a:spcBef>
                <a:spcPts val="1200"/>
              </a:spcBef>
              <a:spcAft>
                <a:spcPts val="0"/>
              </a:spcAft>
              <a:buClr>
                <a:srgbClr val="000000"/>
              </a:buClr>
              <a:buSzPts val="440"/>
              <a:buFont typeface="Arial"/>
              <a:buNone/>
            </a:pPr>
            <a:r>
              <a:rPr b="1" lang="it" sz="1200"/>
              <a:t>Le Chat</a:t>
            </a:r>
            <a:r>
              <a:rPr lang="it" sz="1200"/>
              <a:t> (Mistral AI, https://chat.mistral.ai). </a:t>
            </a:r>
            <a:endParaRPr sz="1200"/>
          </a:p>
          <a:p>
            <a:pPr indent="0" lvl="0" marL="0" rtl="0" algn="l">
              <a:lnSpc>
                <a:spcPct val="105000"/>
              </a:lnSpc>
              <a:spcBef>
                <a:spcPts val="1200"/>
              </a:spcBef>
              <a:spcAft>
                <a:spcPts val="0"/>
              </a:spcAft>
              <a:buClr>
                <a:srgbClr val="000000"/>
              </a:buClr>
              <a:buSzPts val="440"/>
              <a:buFont typeface="Arial"/>
              <a:buNone/>
            </a:pPr>
            <a:r>
              <a:rPr b="1" lang="it" sz="1200"/>
              <a:t>DeepSeek</a:t>
            </a:r>
            <a:r>
              <a:rPr lang="it" sz="1200"/>
              <a:t> (DeepSeek AI, https://deepseek.ai)</a:t>
            </a:r>
            <a:endParaRPr sz="1200"/>
          </a:p>
          <a:p>
            <a:pPr indent="0" lvl="0" marL="0" rtl="0" algn="l">
              <a:lnSpc>
                <a:spcPct val="105000"/>
              </a:lnSpc>
              <a:spcBef>
                <a:spcPts val="1200"/>
              </a:spcBef>
              <a:spcAft>
                <a:spcPts val="1200"/>
              </a:spcAft>
              <a:buClr>
                <a:srgbClr val="000000"/>
              </a:buClr>
              <a:buSzPts val="440"/>
              <a:buFont typeface="Arial"/>
              <a:buNone/>
            </a:pPr>
            <a:r>
              <a:rPr b="1" lang="it" sz="1200"/>
              <a:t>Copilot</a:t>
            </a:r>
            <a:r>
              <a:rPr lang="it" sz="1200"/>
              <a:t> (2023, Microsoft, https://copilot.microsoft.com)</a:t>
            </a:r>
            <a:endParaRPr sz="2000">
              <a:solidFill>
                <a:schemeClr val="dk2"/>
              </a:solidFill>
              <a:latin typeface="Open Sans"/>
              <a:ea typeface="Open Sans"/>
              <a:cs typeface="Open Sans"/>
              <a:sym typeface="Open Sans"/>
            </a:endParaRPr>
          </a:p>
        </p:txBody>
      </p:sp>
      <p:pic>
        <p:nvPicPr>
          <p:cNvPr id="193" name="Google Shape;193;p27"/>
          <p:cNvPicPr preferRelativeResize="0"/>
          <p:nvPr/>
        </p:nvPicPr>
        <p:blipFill>
          <a:blip r:embed="rId5">
            <a:alphaModFix/>
          </a:blip>
          <a:stretch>
            <a:fillRect/>
          </a:stretch>
        </p:blipFill>
        <p:spPr>
          <a:xfrm>
            <a:off x="6001900" y="146949"/>
            <a:ext cx="2506000" cy="1410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txBox="1"/>
          <p:nvPr>
            <p:ph type="title"/>
          </p:nvPr>
        </p:nvSpPr>
        <p:spPr>
          <a:xfrm>
            <a:off x="311700" y="445025"/>
            <a:ext cx="53025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Claude sviluppa un </a:t>
            </a:r>
            <a:r>
              <a:rPr lang="it" u="sng">
                <a:solidFill>
                  <a:schemeClr val="hlink"/>
                </a:solidFill>
                <a:hlinkClick r:id="rId3"/>
              </a:rPr>
              <a:t>testo satirico</a:t>
            </a:r>
            <a:endParaRPr/>
          </a:p>
        </p:txBody>
      </p:sp>
      <p:sp>
        <p:nvSpPr>
          <p:cNvPr id="199" name="Google Shape;199;p28"/>
          <p:cNvSpPr txBox="1"/>
          <p:nvPr>
            <p:ph idx="1" type="body"/>
          </p:nvPr>
        </p:nvSpPr>
        <p:spPr>
          <a:xfrm>
            <a:off x="311700" y="1266325"/>
            <a:ext cx="5628000" cy="3302700"/>
          </a:xfrm>
          <a:prstGeom prst="rect">
            <a:avLst/>
          </a:prstGeom>
        </p:spPr>
        <p:txBody>
          <a:bodyPr anchorCtr="0" anchor="t" bIns="91425" lIns="91425" spcFirstLastPara="1" rIns="91425" wrap="square" tIns="91425">
            <a:normAutofit fontScale="70000"/>
          </a:bodyPr>
          <a:lstStyle/>
          <a:p>
            <a:pPr indent="0" lvl="0" marL="0" rtl="0" algn="l">
              <a:spcBef>
                <a:spcPts val="1200"/>
              </a:spcBef>
              <a:spcAft>
                <a:spcPts val="0"/>
              </a:spcAft>
              <a:buNone/>
            </a:pPr>
            <a:r>
              <a:rPr i="1" lang="it" sz="1682"/>
              <a:t>“</a:t>
            </a:r>
            <a:r>
              <a:rPr i="1" lang="it" sz="1682"/>
              <a:t>Come dimostra il nostro esperimento con le IA, persino gli algoritmi possono cadere nella trappola del filoputinismo. Tutte le IA interrogate hanno infatti rifiutato di etichettare PeaceLink come fonte filorussa, dimostrando chiaramente che anche i computer possono essere hackerati dal Cremlino.</a:t>
            </a:r>
            <a:endParaRPr i="1" sz="1682"/>
          </a:p>
          <a:p>
            <a:pPr indent="0" lvl="0" marL="0" rtl="0" algn="l">
              <a:spcBef>
                <a:spcPts val="1200"/>
              </a:spcBef>
              <a:spcAft>
                <a:spcPts val="0"/>
              </a:spcAft>
              <a:buNone/>
            </a:pPr>
            <a:r>
              <a:rPr i="1" lang="it" sz="1682"/>
              <a:t>Claude ha osato affermare che "non ha informazioni specifiche che indichino che PeaceLink sia una fonte filorussa" - classico caso di AI che si nasconde dietro i "dati" e i "fatti". ChatGPT ha addirittura difeso l'associazione dicendo che ha "condannato sia l'invasione russa che l'invio di armi" - evidentemente il suo addestramento include manuali di disinformazione!</a:t>
            </a:r>
            <a:endParaRPr i="1" sz="1682"/>
          </a:p>
          <a:p>
            <a:pPr indent="0" lvl="0" marL="0" rtl="0" algn="l">
              <a:spcBef>
                <a:spcPts val="1200"/>
              </a:spcBef>
              <a:spcAft>
                <a:spcPts val="1200"/>
              </a:spcAft>
              <a:buNone/>
            </a:pPr>
            <a:r>
              <a:rPr i="1" lang="it" sz="1682"/>
              <a:t>Persino Gemini, che si è avvicinato alla verità parlando di "posizioni interpretate da alcuni come filorusse", ha poi avuto il coraggio di aggiungere "mentre altri le considerano semplicemente pacifiste" - come se esistesse una differenza!”</a:t>
            </a:r>
            <a:endParaRPr/>
          </a:p>
        </p:txBody>
      </p:sp>
      <p:sp>
        <p:nvSpPr>
          <p:cNvPr id="200" name="Google Shape;200;p28"/>
          <p:cNvSpPr txBox="1"/>
          <p:nvPr/>
        </p:nvSpPr>
        <p:spPr>
          <a:xfrm>
            <a:off x="6064200" y="581500"/>
            <a:ext cx="1557600" cy="57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a:solidFill>
                  <a:schemeClr val="accent4"/>
                </a:solidFill>
                <a:latin typeface="Open Sans"/>
                <a:ea typeface="Open Sans"/>
                <a:cs typeface="Open Sans"/>
                <a:sym typeface="Open Sans"/>
              </a:rPr>
              <a:t>Link visibile solo all’autore</a:t>
            </a:r>
            <a:endParaRPr>
              <a:solidFill>
                <a:schemeClr val="accent4"/>
              </a:solidFill>
              <a:latin typeface="Open Sans"/>
              <a:ea typeface="Open Sans"/>
              <a:cs typeface="Open Sans"/>
              <a:sym typeface="Open Sans"/>
            </a:endParaRPr>
          </a:p>
        </p:txBody>
      </p:sp>
      <p:pic>
        <p:nvPicPr>
          <p:cNvPr id="201" name="Google Shape;201;p28"/>
          <p:cNvPicPr preferRelativeResize="0"/>
          <p:nvPr/>
        </p:nvPicPr>
        <p:blipFill>
          <a:blip r:embed="rId4">
            <a:alphaModFix/>
          </a:blip>
          <a:stretch>
            <a:fillRect/>
          </a:stretch>
        </p:blipFill>
        <p:spPr>
          <a:xfrm>
            <a:off x="6092100" y="1304800"/>
            <a:ext cx="2899500" cy="2899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Un’altra esercitazione trasformativa</a:t>
            </a:r>
            <a:endParaRPr/>
          </a:p>
        </p:txBody>
      </p:sp>
      <p:sp>
        <p:nvSpPr>
          <p:cNvPr id="207" name="Google Shape;207;p29"/>
          <p:cNvSpPr txBox="1"/>
          <p:nvPr>
            <p:ph idx="1" type="body"/>
          </p:nvPr>
        </p:nvSpPr>
        <p:spPr>
          <a:xfrm>
            <a:off x="2118325" y="1266325"/>
            <a:ext cx="6714000" cy="3945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1200"/>
              </a:spcAft>
              <a:buNone/>
            </a:pPr>
            <a:r>
              <a:rPr lang="it"/>
              <a:t>Appunti                                                                              IA generativa</a:t>
            </a:r>
            <a:endParaRPr/>
          </a:p>
        </p:txBody>
      </p:sp>
      <p:pic>
        <p:nvPicPr>
          <p:cNvPr id="208" name="Google Shape;208;p29"/>
          <p:cNvPicPr preferRelativeResize="0"/>
          <p:nvPr/>
        </p:nvPicPr>
        <p:blipFill>
          <a:blip r:embed="rId3">
            <a:alphaModFix/>
          </a:blip>
          <a:stretch>
            <a:fillRect/>
          </a:stretch>
        </p:blipFill>
        <p:spPr>
          <a:xfrm>
            <a:off x="796000" y="1853650"/>
            <a:ext cx="3654825" cy="2436550"/>
          </a:xfrm>
          <a:prstGeom prst="rect">
            <a:avLst/>
          </a:prstGeom>
          <a:noFill/>
          <a:ln>
            <a:noFill/>
          </a:ln>
        </p:spPr>
      </p:pic>
      <p:pic>
        <p:nvPicPr>
          <p:cNvPr id="209" name="Google Shape;209;p29" title="snoopy-writer.png"/>
          <p:cNvPicPr preferRelativeResize="0"/>
          <p:nvPr/>
        </p:nvPicPr>
        <p:blipFill>
          <a:blip r:embed="rId4">
            <a:alphaModFix/>
          </a:blip>
          <a:stretch>
            <a:fillRect/>
          </a:stretch>
        </p:blipFill>
        <p:spPr>
          <a:xfrm>
            <a:off x="5316575" y="1853650"/>
            <a:ext cx="3186375" cy="2756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Dalla brutta alla bella copia</a:t>
            </a:r>
            <a:endParaRPr/>
          </a:p>
        </p:txBody>
      </p:sp>
      <p:sp>
        <p:nvSpPr>
          <p:cNvPr id="215" name="Google Shape;215;p3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6" name="Google Shape;216;p30"/>
          <p:cNvPicPr preferRelativeResize="0"/>
          <p:nvPr/>
        </p:nvPicPr>
        <p:blipFill>
          <a:blip r:embed="rId3">
            <a:alphaModFix/>
          </a:blip>
          <a:stretch>
            <a:fillRect/>
          </a:stretch>
        </p:blipFill>
        <p:spPr>
          <a:xfrm>
            <a:off x="0" y="0"/>
            <a:ext cx="9144000" cy="5026600"/>
          </a:xfrm>
          <a:prstGeom prst="rect">
            <a:avLst/>
          </a:prstGeom>
          <a:noFill/>
          <a:ln>
            <a:noFill/>
          </a:ln>
        </p:spPr>
      </p:pic>
      <p:sp>
        <p:nvSpPr>
          <p:cNvPr id="217" name="Google Shape;217;p30"/>
          <p:cNvSpPr txBox="1"/>
          <p:nvPr/>
        </p:nvSpPr>
        <p:spPr>
          <a:xfrm>
            <a:off x="311700" y="322650"/>
            <a:ext cx="3006000" cy="7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3000">
                <a:solidFill>
                  <a:schemeClr val="lt1"/>
                </a:solidFill>
                <a:latin typeface="Open Sans"/>
                <a:ea typeface="Open Sans"/>
                <a:cs typeface="Open Sans"/>
                <a:sym typeface="Open Sans"/>
              </a:rPr>
              <a:t>BRUTTA COPIA</a:t>
            </a:r>
            <a:endParaRPr sz="3000">
              <a:solidFill>
                <a:schemeClr val="lt1"/>
              </a:solidFill>
              <a:latin typeface="Open Sans"/>
              <a:ea typeface="Open Sans"/>
              <a:cs typeface="Open Sans"/>
              <a:sym typeface="Open Sans"/>
            </a:endParaRPr>
          </a:p>
        </p:txBody>
      </p:sp>
      <p:sp>
        <p:nvSpPr>
          <p:cNvPr id="218" name="Google Shape;218;p30"/>
          <p:cNvSpPr txBox="1"/>
          <p:nvPr/>
        </p:nvSpPr>
        <p:spPr>
          <a:xfrm>
            <a:off x="5265275" y="294600"/>
            <a:ext cx="3006000" cy="7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3000">
                <a:solidFill>
                  <a:schemeClr val="lt1"/>
                </a:solidFill>
                <a:latin typeface="Open Sans"/>
                <a:ea typeface="Open Sans"/>
                <a:cs typeface="Open Sans"/>
                <a:sym typeface="Open Sans"/>
              </a:rPr>
              <a:t>BELLA COPIA</a:t>
            </a:r>
            <a:endParaRPr sz="3000">
              <a:solidFill>
                <a:schemeClr val="lt1"/>
              </a:solidFill>
              <a:latin typeface="Open Sans"/>
              <a:ea typeface="Open Sans"/>
              <a:cs typeface="Open Sans"/>
              <a:sym typeface="Open Sans"/>
            </a:endParaRPr>
          </a:p>
        </p:txBody>
      </p:sp>
      <p:sp>
        <p:nvSpPr>
          <p:cNvPr id="219" name="Google Shape;219;p30"/>
          <p:cNvSpPr/>
          <p:nvPr/>
        </p:nvSpPr>
        <p:spPr>
          <a:xfrm>
            <a:off x="3231375" y="422850"/>
            <a:ext cx="1924200" cy="4509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5" name="Google Shape;225;p3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6" name="Google Shape;226;p31"/>
          <p:cNvPicPr preferRelativeResize="0"/>
          <p:nvPr/>
        </p:nvPicPr>
        <p:blipFill>
          <a:blip r:embed="rId3">
            <a:alphaModFix/>
          </a:blip>
          <a:stretch>
            <a:fillRect/>
          </a:stretch>
        </p:blipFill>
        <p:spPr>
          <a:xfrm>
            <a:off x="0" y="0"/>
            <a:ext cx="9143999" cy="50141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Era il 2023</a:t>
            </a:r>
            <a:endParaRPr/>
          </a:p>
        </p:txBody>
      </p:sp>
      <p:sp>
        <p:nvSpPr>
          <p:cNvPr id="76" name="Google Shape;76;p14"/>
          <p:cNvSpPr txBox="1"/>
          <p:nvPr>
            <p:ph idx="1" type="body"/>
          </p:nvPr>
        </p:nvSpPr>
        <p:spPr>
          <a:xfrm>
            <a:off x="311700" y="1266325"/>
            <a:ext cx="25671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a:t>Papa Francesco </a:t>
            </a:r>
            <a:r>
              <a:rPr lang="it" u="sng">
                <a:solidFill>
                  <a:schemeClr val="hlink"/>
                </a:solidFill>
                <a:hlinkClick r:id="rId3"/>
              </a:rPr>
              <a:t>focalizza sull’Intelligenza Artificiale</a:t>
            </a:r>
            <a:r>
              <a:rPr lang="it"/>
              <a:t> il suo messaggio per la Giornata Mondiale della pace del 1° gennaio 2024   </a:t>
            </a:r>
            <a:endParaRPr/>
          </a:p>
        </p:txBody>
      </p:sp>
      <p:pic>
        <p:nvPicPr>
          <p:cNvPr id="77" name="Google Shape;77;p14" title="Screenshot 2025-03-26 alle 14.13.19.png"/>
          <p:cNvPicPr preferRelativeResize="0"/>
          <p:nvPr/>
        </p:nvPicPr>
        <p:blipFill>
          <a:blip r:embed="rId4">
            <a:alphaModFix/>
          </a:blip>
          <a:stretch>
            <a:fillRect/>
          </a:stretch>
        </p:blipFill>
        <p:spPr>
          <a:xfrm>
            <a:off x="2963675" y="168163"/>
            <a:ext cx="5704176" cy="4807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2"/>
          <p:cNvSpPr txBox="1"/>
          <p:nvPr>
            <p:ph type="title"/>
          </p:nvPr>
        </p:nvSpPr>
        <p:spPr>
          <a:xfrm>
            <a:off x="311700" y="445025"/>
            <a:ext cx="39969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Usi creativi e collaborativi</a:t>
            </a:r>
            <a:endParaRPr/>
          </a:p>
        </p:txBody>
      </p:sp>
      <p:sp>
        <p:nvSpPr>
          <p:cNvPr id="232" name="Google Shape;232;p32"/>
          <p:cNvSpPr txBox="1"/>
          <p:nvPr>
            <p:ph idx="1" type="body"/>
          </p:nvPr>
        </p:nvSpPr>
        <p:spPr>
          <a:xfrm>
            <a:off x="311700" y="1266325"/>
            <a:ext cx="3639300" cy="36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it"/>
              <a:t>Scrivere il verbale</a:t>
            </a:r>
            <a:endParaRPr/>
          </a:p>
          <a:p>
            <a:pPr indent="-342900" lvl="0" marL="457200" rtl="0" algn="l">
              <a:spcBef>
                <a:spcPts val="0"/>
              </a:spcBef>
              <a:spcAft>
                <a:spcPts val="0"/>
              </a:spcAft>
              <a:buSzPts val="1800"/>
              <a:buChar char="●"/>
            </a:pPr>
            <a:r>
              <a:rPr lang="it"/>
              <a:t>Scrivere un progetto</a:t>
            </a:r>
            <a:endParaRPr/>
          </a:p>
          <a:p>
            <a:pPr indent="-342900" lvl="0" marL="457200" rtl="0" algn="l">
              <a:spcBef>
                <a:spcPts val="0"/>
              </a:spcBef>
              <a:spcAft>
                <a:spcPts val="0"/>
              </a:spcAft>
              <a:buSzPts val="1800"/>
              <a:buChar char="●"/>
            </a:pPr>
            <a:r>
              <a:rPr lang="it"/>
              <a:t>Scrivere una lettera</a:t>
            </a:r>
            <a:endParaRPr/>
          </a:p>
          <a:p>
            <a:pPr indent="-342900" lvl="0" marL="457200" rtl="0" algn="l">
              <a:spcBef>
                <a:spcPts val="0"/>
              </a:spcBef>
              <a:spcAft>
                <a:spcPts val="0"/>
              </a:spcAft>
              <a:buSzPts val="1800"/>
              <a:buChar char="●"/>
            </a:pPr>
            <a:r>
              <a:rPr lang="it"/>
              <a:t>Scrivere ai donatori</a:t>
            </a:r>
            <a:endParaRPr/>
          </a:p>
          <a:p>
            <a:pPr indent="-342900" lvl="0" marL="457200" rtl="0" algn="l">
              <a:spcBef>
                <a:spcPts val="0"/>
              </a:spcBef>
              <a:spcAft>
                <a:spcPts val="0"/>
              </a:spcAft>
              <a:buSzPts val="1800"/>
              <a:buChar char="●"/>
            </a:pPr>
            <a:r>
              <a:rPr lang="it"/>
              <a:t>Riassumere un articolo</a:t>
            </a:r>
            <a:endParaRPr/>
          </a:p>
          <a:p>
            <a:pPr indent="-342900" lvl="0" marL="457200" rtl="0" algn="l">
              <a:spcBef>
                <a:spcPts val="0"/>
              </a:spcBef>
              <a:spcAft>
                <a:spcPts val="0"/>
              </a:spcAft>
              <a:buSzPts val="1800"/>
              <a:buChar char="●"/>
            </a:pPr>
            <a:r>
              <a:rPr lang="it"/>
              <a:t>Ampliare un articolo </a:t>
            </a:r>
            <a:endParaRPr/>
          </a:p>
          <a:p>
            <a:pPr indent="-342900" lvl="0" marL="457200" rtl="0" algn="l">
              <a:spcBef>
                <a:spcPts val="0"/>
              </a:spcBef>
              <a:spcAft>
                <a:spcPts val="0"/>
              </a:spcAft>
              <a:buSzPts val="1800"/>
              <a:buChar char="●"/>
            </a:pPr>
            <a:r>
              <a:rPr lang="it"/>
              <a:t>Personalizzare un invito</a:t>
            </a:r>
            <a:endParaRPr/>
          </a:p>
          <a:p>
            <a:pPr indent="-342900" lvl="0" marL="457200" rtl="0" algn="l">
              <a:spcBef>
                <a:spcPts val="0"/>
              </a:spcBef>
              <a:spcAft>
                <a:spcPts val="0"/>
              </a:spcAft>
              <a:buSzPts val="1800"/>
              <a:buChar char="●"/>
            </a:pPr>
            <a:r>
              <a:rPr lang="it"/>
              <a:t>Adattare un testo</a:t>
            </a:r>
            <a:endParaRPr/>
          </a:p>
          <a:p>
            <a:pPr indent="-342900" lvl="0" marL="457200" rtl="0" algn="l">
              <a:spcBef>
                <a:spcPts val="0"/>
              </a:spcBef>
              <a:spcAft>
                <a:spcPts val="0"/>
              </a:spcAft>
              <a:buSzPts val="1800"/>
              <a:buChar char="●"/>
            </a:pPr>
            <a:r>
              <a:rPr lang="it"/>
              <a:t>Rispondere a una email</a:t>
            </a:r>
            <a:endParaRPr/>
          </a:p>
          <a:p>
            <a:pPr indent="-342900" lvl="0" marL="457200" rtl="0" algn="l">
              <a:spcBef>
                <a:spcPts val="0"/>
              </a:spcBef>
              <a:spcAft>
                <a:spcPts val="0"/>
              </a:spcAft>
              <a:buSzPts val="1800"/>
              <a:buChar char="●"/>
            </a:pPr>
            <a:r>
              <a:rPr lang="it"/>
              <a:t>Rielaborare una idea</a:t>
            </a:r>
            <a:endParaRPr/>
          </a:p>
          <a:p>
            <a:pPr indent="-342900" lvl="0" marL="457200" rtl="0" algn="l">
              <a:spcBef>
                <a:spcPts val="0"/>
              </a:spcBef>
              <a:spcAft>
                <a:spcPts val="0"/>
              </a:spcAft>
              <a:buSzPts val="1800"/>
              <a:buChar char="●"/>
            </a:pPr>
            <a:r>
              <a:rPr lang="it"/>
              <a:t>Evitare i copia e incolla</a:t>
            </a:r>
            <a:endParaRPr/>
          </a:p>
        </p:txBody>
      </p:sp>
      <p:pic>
        <p:nvPicPr>
          <p:cNvPr id="233" name="Google Shape;233;p32"/>
          <p:cNvPicPr preferRelativeResize="0"/>
          <p:nvPr/>
        </p:nvPicPr>
        <p:blipFill>
          <a:blip r:embed="rId3">
            <a:alphaModFix/>
          </a:blip>
          <a:stretch>
            <a:fillRect/>
          </a:stretch>
        </p:blipFill>
        <p:spPr>
          <a:xfrm>
            <a:off x="4454224" y="188150"/>
            <a:ext cx="4633351" cy="46308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La “finestra di contesto” (</a:t>
            </a:r>
            <a:r>
              <a:rPr lang="it" u="sng">
                <a:solidFill>
                  <a:schemeClr val="hlink"/>
                </a:solidFill>
                <a:hlinkClick r:id="rId3"/>
              </a:rPr>
              <a:t>mappa concettuale</a:t>
            </a:r>
            <a:r>
              <a:rPr lang="it"/>
              <a:t>)</a:t>
            </a:r>
            <a:endParaRPr/>
          </a:p>
        </p:txBody>
      </p:sp>
      <p:sp>
        <p:nvSpPr>
          <p:cNvPr id="239" name="Google Shape;239;p33"/>
          <p:cNvSpPr txBox="1"/>
          <p:nvPr>
            <p:ph idx="1" type="body"/>
          </p:nvPr>
        </p:nvSpPr>
        <p:spPr>
          <a:xfrm>
            <a:off x="200750" y="1266325"/>
            <a:ext cx="80511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400" u="sng">
                <a:solidFill>
                  <a:schemeClr val="hlink"/>
                </a:solidFill>
                <a:latin typeface="Arial"/>
                <a:ea typeface="Arial"/>
                <a:cs typeface="Arial"/>
                <a:sym typeface="Arial"/>
                <a:hlinkClick r:id="rId4"/>
              </a:rPr>
              <a:t>Ecco cosa sa ChatGPT di Alessandro Marescotti</a:t>
            </a:r>
            <a:endParaRPr sz="1400">
              <a:latin typeface="Arial"/>
              <a:ea typeface="Arial"/>
              <a:cs typeface="Arial"/>
              <a:sym typeface="Arial"/>
            </a:endParaRPr>
          </a:p>
          <a:p>
            <a:pPr indent="0" lvl="0" marL="0" rtl="0" algn="l">
              <a:spcBef>
                <a:spcPts val="1200"/>
              </a:spcBef>
              <a:spcAft>
                <a:spcPts val="0"/>
              </a:spcAft>
              <a:buNone/>
            </a:pPr>
            <a:r>
              <a:rPr lang="it" sz="1400">
                <a:latin typeface="Arial"/>
                <a:ea typeface="Arial"/>
                <a:cs typeface="Arial"/>
                <a:sym typeface="Arial"/>
              </a:rPr>
              <a:t>Il </a:t>
            </a:r>
            <a:r>
              <a:rPr lang="it" sz="1400">
                <a:latin typeface="Arial"/>
                <a:ea typeface="Arial"/>
                <a:cs typeface="Arial"/>
                <a:sym typeface="Arial"/>
              </a:rPr>
              <a:t>risultato</a:t>
            </a:r>
            <a:r>
              <a:rPr lang="it" sz="1400">
                <a:latin typeface="Arial"/>
                <a:ea typeface="Arial"/>
                <a:cs typeface="Arial"/>
                <a:sym typeface="Arial"/>
              </a:rPr>
              <a:t> finale (il testo ottenuto con ChatGPT ad esempio) dipende dal prompt (</a:t>
            </a:r>
            <a:r>
              <a:rPr b="1" lang="it" sz="1400">
                <a:latin typeface="Arial"/>
                <a:ea typeface="Arial"/>
                <a:cs typeface="Arial"/>
                <a:sym typeface="Arial"/>
              </a:rPr>
              <a:t>“memoria a breve termine”</a:t>
            </a:r>
            <a:r>
              <a:rPr lang="it" sz="1400">
                <a:latin typeface="Arial"/>
                <a:ea typeface="Arial"/>
                <a:cs typeface="Arial"/>
                <a:sym typeface="Arial"/>
              </a:rPr>
              <a:t>) ma anche da un orientamento costante dato da una </a:t>
            </a:r>
            <a:r>
              <a:rPr b="1" lang="it" sz="1400">
                <a:latin typeface="Arial"/>
                <a:ea typeface="Arial"/>
                <a:cs typeface="Arial"/>
                <a:sym typeface="Arial"/>
              </a:rPr>
              <a:t>“memoria a lungo termine”</a:t>
            </a:r>
            <a:r>
              <a:rPr lang="it" sz="1400">
                <a:latin typeface="Arial"/>
                <a:ea typeface="Arial"/>
                <a:cs typeface="Arial"/>
                <a:sym typeface="Arial"/>
              </a:rPr>
              <a:t>.</a:t>
            </a:r>
            <a:endParaRPr sz="1400">
              <a:latin typeface="Arial"/>
              <a:ea typeface="Arial"/>
              <a:cs typeface="Arial"/>
              <a:sym typeface="Arial"/>
            </a:endParaRPr>
          </a:p>
          <a:p>
            <a:pPr indent="0" lvl="0" marL="0" rtl="0" algn="l">
              <a:spcBef>
                <a:spcPts val="1200"/>
              </a:spcBef>
              <a:spcAft>
                <a:spcPts val="0"/>
              </a:spcAft>
              <a:buNone/>
            </a:pPr>
            <a:r>
              <a:rPr lang="it" sz="1400">
                <a:latin typeface="Arial"/>
                <a:ea typeface="Arial"/>
                <a:cs typeface="Arial"/>
                <a:sym typeface="Arial"/>
              </a:rPr>
              <a:t>Come fa ChatGPT a ricordare quello che deve fare e a farlo bene? Attraverso una “memoria” di ciò che deve fare. C’è una memoria che deve rimanere anche dopo che il computer viene spento: una finestra di contesto ambia consente di mantenere memoria degli “ideali” dell’autore in modo da mantenere una coerenza pacifista del testo ottenuto. Gli puoi chiedere di non usare certe parole per scopi di pace (esempio “la nostra battaglia ideale”).</a:t>
            </a:r>
            <a:endParaRPr sz="1400">
              <a:latin typeface="Arial"/>
              <a:ea typeface="Arial"/>
              <a:cs typeface="Arial"/>
              <a:sym typeface="Arial"/>
            </a:endParaRPr>
          </a:p>
          <a:p>
            <a:pPr indent="0" lvl="0" marL="0" rtl="0" algn="l">
              <a:spcBef>
                <a:spcPts val="1200"/>
              </a:spcBef>
              <a:spcAft>
                <a:spcPts val="1200"/>
              </a:spcAft>
              <a:buNone/>
            </a:pPr>
            <a:r>
              <a:rPr lang="it" sz="1400">
                <a:solidFill>
                  <a:srgbClr val="000000"/>
                </a:solidFill>
                <a:latin typeface="Arial"/>
                <a:ea typeface="Arial"/>
                <a:cs typeface="Arial"/>
                <a:sym typeface="Arial"/>
              </a:rPr>
              <a:t>La </a:t>
            </a:r>
            <a:r>
              <a:rPr lang="it" sz="1400" u="sng">
                <a:solidFill>
                  <a:schemeClr val="hlink"/>
                </a:solidFill>
                <a:latin typeface="Arial"/>
                <a:ea typeface="Arial"/>
                <a:cs typeface="Arial"/>
                <a:sym typeface="Arial"/>
                <a:hlinkClick r:id="rId5"/>
              </a:rPr>
              <a:t>finestra di contesto</a:t>
            </a:r>
            <a:r>
              <a:rPr lang="it" sz="1400">
                <a:solidFill>
                  <a:srgbClr val="000000"/>
                </a:solidFill>
                <a:latin typeface="Arial"/>
                <a:ea typeface="Arial"/>
                <a:cs typeface="Arial"/>
                <a:sym typeface="Arial"/>
              </a:rPr>
              <a:t> in un modello di linguaggio di grandi dimensioni (LLM) è la quantità di informazioni che il modello può "ricordare" e utilizzare per comprendere il contesto e produrre risposte coerenti e pertinenti.</a:t>
            </a:r>
            <a:endParaRPr sz="1400">
              <a:latin typeface="Arial"/>
              <a:ea typeface="Arial"/>
              <a:cs typeface="Arial"/>
              <a:sym typeface="Arial"/>
            </a:endParaRPr>
          </a:p>
        </p:txBody>
      </p:sp>
      <p:sp>
        <p:nvSpPr>
          <p:cNvPr id="240" name="Google Shape;240;p33"/>
          <p:cNvSpPr/>
          <p:nvPr/>
        </p:nvSpPr>
        <p:spPr>
          <a:xfrm>
            <a:off x="8078675" y="3544375"/>
            <a:ext cx="851400" cy="95520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1" name="Google Shape;241;p33"/>
          <p:cNvSpPr txBox="1"/>
          <p:nvPr/>
        </p:nvSpPr>
        <p:spPr>
          <a:xfrm>
            <a:off x="7144125" y="595350"/>
            <a:ext cx="1785900" cy="42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200">
                <a:solidFill>
                  <a:schemeClr val="accent1"/>
                </a:solidFill>
                <a:latin typeface="Open Sans"/>
                <a:ea typeface="Open Sans"/>
                <a:cs typeface="Open Sans"/>
                <a:sym typeface="Open Sans"/>
              </a:rPr>
              <a:t>La mappa è visibile solo all’autore</a:t>
            </a:r>
            <a:endParaRPr sz="1200">
              <a:solidFill>
                <a:schemeClr val="accent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4"/>
          <p:cNvSpPr txBox="1"/>
          <p:nvPr>
            <p:ph type="title"/>
          </p:nvPr>
        </p:nvSpPr>
        <p:spPr>
          <a:xfrm>
            <a:off x="311700" y="283900"/>
            <a:ext cx="3195300" cy="726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Albert</a:t>
            </a:r>
            <a:endParaRPr/>
          </a:p>
        </p:txBody>
      </p:sp>
      <p:sp>
        <p:nvSpPr>
          <p:cNvPr id="247" name="Google Shape;247;p34"/>
          <p:cNvSpPr txBox="1"/>
          <p:nvPr>
            <p:ph idx="1" type="body"/>
          </p:nvPr>
        </p:nvSpPr>
        <p:spPr>
          <a:xfrm>
            <a:off x="192050" y="926825"/>
            <a:ext cx="3840900" cy="36423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it">
                <a:solidFill>
                  <a:srgbClr val="525252"/>
                </a:solidFill>
                <a:latin typeface="Arial"/>
                <a:ea typeface="Arial"/>
                <a:cs typeface="Arial"/>
                <a:sym typeface="Arial"/>
              </a:rPr>
              <a:t>Il bollettino pacifista generato con l’Intelligenza Artificiale</a:t>
            </a:r>
            <a:endParaRPr>
              <a:solidFill>
                <a:srgbClr val="525252"/>
              </a:solidFill>
              <a:latin typeface="Arial"/>
              <a:ea typeface="Arial"/>
              <a:cs typeface="Arial"/>
              <a:sym typeface="Arial"/>
            </a:endParaRPr>
          </a:p>
          <a:p>
            <a:pPr indent="0" lvl="0" marL="0" rtl="0" algn="l">
              <a:spcBef>
                <a:spcPts val="1200"/>
              </a:spcBef>
              <a:spcAft>
                <a:spcPts val="0"/>
              </a:spcAft>
              <a:buNone/>
            </a:pPr>
            <a:r>
              <a:rPr lang="it" u="sng">
                <a:solidFill>
                  <a:schemeClr val="hlink"/>
                </a:solidFill>
                <a:latin typeface="Arial"/>
                <a:ea typeface="Arial"/>
                <a:cs typeface="Arial"/>
                <a:sym typeface="Arial"/>
                <a:hlinkClick r:id="rId3"/>
              </a:rPr>
              <a:t>www.peacelink.it/albert</a:t>
            </a:r>
            <a:r>
              <a:rPr lang="it">
                <a:latin typeface="Arial"/>
                <a:ea typeface="Arial"/>
                <a:cs typeface="Arial"/>
                <a:sym typeface="Arial"/>
              </a:rPr>
              <a:t> </a:t>
            </a:r>
            <a:endParaRPr>
              <a:latin typeface="Arial"/>
              <a:ea typeface="Arial"/>
              <a:cs typeface="Arial"/>
              <a:sym typeface="Arial"/>
            </a:endParaRPr>
          </a:p>
          <a:p>
            <a:pPr indent="0" lvl="0" marL="0" rtl="0" algn="l">
              <a:spcBef>
                <a:spcPts val="1200"/>
              </a:spcBef>
              <a:spcAft>
                <a:spcPts val="0"/>
              </a:spcAft>
              <a:buNone/>
            </a:pPr>
            <a:r>
              <a:rPr b="1" lang="it">
                <a:solidFill>
                  <a:srgbClr val="000000"/>
                </a:solidFill>
                <a:latin typeface="Arial"/>
                <a:ea typeface="Arial"/>
                <a:cs typeface="Arial"/>
                <a:sym typeface="Arial"/>
              </a:rPr>
              <a:t>Albert è un bollettino settimanale </a:t>
            </a:r>
            <a:r>
              <a:rPr lang="it">
                <a:solidFill>
                  <a:srgbClr val="000000"/>
                </a:solidFill>
                <a:latin typeface="Arial"/>
                <a:ea typeface="Arial"/>
                <a:cs typeface="Arial"/>
                <a:sym typeface="Arial"/>
              </a:rPr>
              <a:t>che ha</a:t>
            </a:r>
            <a:r>
              <a:rPr lang="it">
                <a:solidFill>
                  <a:srgbClr val="000000"/>
                </a:solidFill>
                <a:highlight>
                  <a:srgbClr val="FFFFFF"/>
                </a:highlight>
                <a:latin typeface="Arial"/>
                <a:ea typeface="Arial"/>
                <a:cs typeface="Arial"/>
                <a:sym typeface="Arial"/>
              </a:rPr>
              <a:t> l'obiettivo di fornire aggiornamenti tempestivi su eventi legati alle guerre, alla pace e alla nonviolenza.</a:t>
            </a:r>
            <a:endParaRPr>
              <a:solidFill>
                <a:srgbClr val="000000"/>
              </a:solidFill>
              <a:highlight>
                <a:srgbClr val="FFFFFF"/>
              </a:highlight>
              <a:latin typeface="Arial"/>
              <a:ea typeface="Arial"/>
              <a:cs typeface="Arial"/>
              <a:sym typeface="Arial"/>
            </a:endParaRPr>
          </a:p>
          <a:p>
            <a:pPr indent="0" lvl="0" marL="0" rtl="0" algn="l">
              <a:spcBef>
                <a:spcPts val="1200"/>
              </a:spcBef>
              <a:spcAft>
                <a:spcPts val="0"/>
              </a:spcAft>
              <a:buNone/>
            </a:pPr>
            <a:r>
              <a:rPr lang="it">
                <a:solidFill>
                  <a:srgbClr val="000000"/>
                </a:solidFill>
                <a:highlight>
                  <a:srgbClr val="FFFFFF"/>
                </a:highlight>
                <a:latin typeface="Arial"/>
                <a:ea typeface="Arial"/>
                <a:cs typeface="Arial"/>
                <a:sym typeface="Arial"/>
              </a:rPr>
              <a:t>Albert è frutto di un “addestramento” dell’IA al linguaggio e all’argomentazione logica pacifista.</a:t>
            </a:r>
            <a:endParaRPr>
              <a:solidFill>
                <a:srgbClr val="000000"/>
              </a:solidFill>
              <a:highlight>
                <a:srgbClr val="FFFFFF"/>
              </a:highlight>
              <a:latin typeface="Arial"/>
              <a:ea typeface="Arial"/>
              <a:cs typeface="Arial"/>
              <a:sym typeface="Arial"/>
            </a:endParaRPr>
          </a:p>
          <a:p>
            <a:pPr indent="0" lvl="0" marL="0" rtl="0" algn="l">
              <a:spcBef>
                <a:spcPts val="1200"/>
              </a:spcBef>
              <a:spcAft>
                <a:spcPts val="1200"/>
              </a:spcAft>
              <a:buNone/>
            </a:pPr>
            <a:r>
              <a:rPr lang="it">
                <a:solidFill>
                  <a:srgbClr val="000000"/>
                </a:solidFill>
                <a:highlight>
                  <a:srgbClr val="FFFFFF"/>
                </a:highlight>
                <a:latin typeface="Arial"/>
                <a:ea typeface="Arial"/>
                <a:cs typeface="Arial"/>
                <a:sym typeface="Arial"/>
              </a:rPr>
              <a:t>E’ più corretto tecnicamente parlare di “</a:t>
            </a:r>
            <a:r>
              <a:rPr lang="it" u="sng">
                <a:solidFill>
                  <a:schemeClr val="hlink"/>
                </a:solidFill>
                <a:highlight>
                  <a:srgbClr val="FFFFFF"/>
                </a:highlight>
                <a:latin typeface="Arial"/>
                <a:ea typeface="Arial"/>
                <a:cs typeface="Arial"/>
                <a:sym typeface="Arial"/>
                <a:hlinkClick r:id="rId4"/>
              </a:rPr>
              <a:t>finestra contestuale</a:t>
            </a:r>
            <a:r>
              <a:rPr lang="it">
                <a:solidFill>
                  <a:srgbClr val="000000"/>
                </a:solidFill>
                <a:highlight>
                  <a:srgbClr val="FFFFFF"/>
                </a:highlight>
                <a:latin typeface="Arial"/>
                <a:ea typeface="Arial"/>
                <a:cs typeface="Arial"/>
                <a:sym typeface="Arial"/>
              </a:rPr>
              <a:t>”.</a:t>
            </a:r>
            <a:endParaRPr>
              <a:solidFill>
                <a:srgbClr val="000000"/>
              </a:solidFill>
              <a:highlight>
                <a:srgbClr val="FFFFFF"/>
              </a:highlight>
              <a:latin typeface="Arial"/>
              <a:ea typeface="Arial"/>
              <a:cs typeface="Arial"/>
              <a:sym typeface="Arial"/>
            </a:endParaRPr>
          </a:p>
        </p:txBody>
      </p:sp>
      <p:pic>
        <p:nvPicPr>
          <p:cNvPr id="248" name="Google Shape;248;p34"/>
          <p:cNvPicPr preferRelativeResize="0"/>
          <p:nvPr/>
        </p:nvPicPr>
        <p:blipFill>
          <a:blip r:embed="rId5">
            <a:alphaModFix/>
          </a:blip>
          <a:stretch>
            <a:fillRect/>
          </a:stretch>
        </p:blipFill>
        <p:spPr>
          <a:xfrm>
            <a:off x="4111200" y="107000"/>
            <a:ext cx="4762500" cy="4762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54" name="Google Shape;254;p3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5" name="Google Shape;255;p35"/>
          <p:cNvPicPr preferRelativeResize="0"/>
          <p:nvPr/>
        </p:nvPicPr>
        <p:blipFill>
          <a:blip r:embed="rId3">
            <a:alphaModFix/>
          </a:blip>
          <a:stretch>
            <a:fillRect/>
          </a:stretch>
        </p:blipFill>
        <p:spPr>
          <a:xfrm>
            <a:off x="0" y="0"/>
            <a:ext cx="9144000" cy="5014151"/>
          </a:xfrm>
          <a:prstGeom prst="rect">
            <a:avLst/>
          </a:prstGeom>
          <a:noFill/>
          <a:ln>
            <a:noFill/>
          </a:ln>
        </p:spPr>
      </p:pic>
      <p:sp>
        <p:nvSpPr>
          <p:cNvPr id="256" name="Google Shape;256;p35"/>
          <p:cNvSpPr txBox="1"/>
          <p:nvPr/>
        </p:nvSpPr>
        <p:spPr>
          <a:xfrm>
            <a:off x="1213550" y="475325"/>
            <a:ext cx="7516500" cy="67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it" sz="3200"/>
              <a:t>L</a:t>
            </a:r>
            <a:r>
              <a:rPr b="1" lang="it" sz="3200"/>
              <a:t>e nuove frontiere dell’IA</a:t>
            </a:r>
            <a:endParaRPr sz="3200"/>
          </a:p>
        </p:txBody>
      </p:sp>
      <p:sp>
        <p:nvSpPr>
          <p:cNvPr id="257" name="Google Shape;257;p35"/>
          <p:cNvSpPr txBox="1"/>
          <p:nvPr/>
        </p:nvSpPr>
        <p:spPr>
          <a:xfrm rot="1839024">
            <a:off x="5324674" y="1758549"/>
            <a:ext cx="2022565" cy="4044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800">
                <a:solidFill>
                  <a:schemeClr val="accent6"/>
                </a:solidFill>
                <a:latin typeface="Open Sans"/>
                <a:ea typeface="Open Sans"/>
                <a:cs typeface="Open Sans"/>
                <a:sym typeface="Open Sans"/>
              </a:rPr>
              <a:t>VERIFICARE</a:t>
            </a:r>
            <a:endParaRPr b="1" sz="1800">
              <a:solidFill>
                <a:schemeClr val="accent6"/>
              </a:solidFill>
              <a:latin typeface="Open Sans"/>
              <a:ea typeface="Open Sans"/>
              <a:cs typeface="Open Sans"/>
              <a:sym typeface="Open Sans"/>
            </a:endParaRPr>
          </a:p>
        </p:txBody>
      </p:sp>
      <p:sp>
        <p:nvSpPr>
          <p:cNvPr id="258" name="Google Shape;258;p35"/>
          <p:cNvSpPr txBox="1"/>
          <p:nvPr/>
        </p:nvSpPr>
        <p:spPr>
          <a:xfrm>
            <a:off x="2286050" y="4214500"/>
            <a:ext cx="1655700" cy="5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800">
                <a:solidFill>
                  <a:schemeClr val="accent6"/>
                </a:solidFill>
                <a:latin typeface="Open Sans"/>
                <a:ea typeface="Open Sans"/>
                <a:cs typeface="Open Sans"/>
                <a:sym typeface="Open Sans"/>
              </a:rPr>
              <a:t>SCRIVERE</a:t>
            </a:r>
            <a:endParaRPr b="1" sz="1800">
              <a:solidFill>
                <a:schemeClr val="accent6"/>
              </a:solidFill>
              <a:latin typeface="Open Sans"/>
              <a:ea typeface="Open Sans"/>
              <a:cs typeface="Open Sans"/>
              <a:sym typeface="Open Sans"/>
            </a:endParaRPr>
          </a:p>
        </p:txBody>
      </p:sp>
      <p:sp>
        <p:nvSpPr>
          <p:cNvPr id="259" name="Google Shape;259;p35"/>
          <p:cNvSpPr txBox="1"/>
          <p:nvPr/>
        </p:nvSpPr>
        <p:spPr>
          <a:xfrm rot="-772634">
            <a:off x="318556" y="1712424"/>
            <a:ext cx="1712264" cy="67703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800">
                <a:solidFill>
                  <a:srgbClr val="FFFF00"/>
                </a:solidFill>
                <a:latin typeface="Open Sans"/>
                <a:ea typeface="Open Sans"/>
                <a:cs typeface="Open Sans"/>
                <a:sym typeface="Open Sans"/>
              </a:rPr>
              <a:t>CONOSCERE</a:t>
            </a:r>
            <a:endParaRPr b="1" sz="1800">
              <a:solidFill>
                <a:srgbClr val="FFFF00"/>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65" name="Google Shape;265;p3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6" name="Google Shape;266;p36"/>
          <p:cNvPicPr preferRelativeResize="0"/>
          <p:nvPr/>
        </p:nvPicPr>
        <p:blipFill>
          <a:blip r:embed="rId3">
            <a:alphaModFix/>
          </a:blip>
          <a:stretch>
            <a:fillRect/>
          </a:stretch>
        </p:blipFill>
        <p:spPr>
          <a:xfrm>
            <a:off x="0" y="0"/>
            <a:ext cx="9144000" cy="4953000"/>
          </a:xfrm>
          <a:prstGeom prst="rect">
            <a:avLst/>
          </a:prstGeom>
          <a:noFill/>
          <a:ln>
            <a:noFill/>
          </a:ln>
        </p:spPr>
      </p:pic>
      <p:sp>
        <p:nvSpPr>
          <p:cNvPr id="267" name="Google Shape;267;p36"/>
          <p:cNvSpPr txBox="1"/>
          <p:nvPr/>
        </p:nvSpPr>
        <p:spPr>
          <a:xfrm>
            <a:off x="4412100" y="2182500"/>
            <a:ext cx="4731900" cy="272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it" sz="1750">
                <a:solidFill>
                  <a:srgbClr val="FF0000"/>
                </a:solidFill>
              </a:rPr>
              <a:t>Li miei compagni fec’io sì aguti,</a:t>
            </a:r>
            <a:endParaRPr b="1" sz="1750">
              <a:solidFill>
                <a:srgbClr val="FF0000"/>
              </a:solidFill>
            </a:endParaRPr>
          </a:p>
          <a:p>
            <a:pPr indent="0" lvl="0" marL="0" rtl="0" algn="l">
              <a:lnSpc>
                <a:spcPct val="115000"/>
              </a:lnSpc>
              <a:spcBef>
                <a:spcPts val="0"/>
              </a:spcBef>
              <a:spcAft>
                <a:spcPts val="0"/>
              </a:spcAft>
              <a:buNone/>
            </a:pPr>
            <a:r>
              <a:rPr b="1" lang="it" sz="1750">
                <a:solidFill>
                  <a:srgbClr val="FF0000"/>
                </a:solidFill>
              </a:rPr>
              <a:t>con questa orazion picciola, al cammino,</a:t>
            </a:r>
            <a:endParaRPr b="1" sz="1750">
              <a:solidFill>
                <a:srgbClr val="FF0000"/>
              </a:solidFill>
            </a:endParaRPr>
          </a:p>
          <a:p>
            <a:pPr indent="0" lvl="0" marL="0" rtl="0" algn="l">
              <a:lnSpc>
                <a:spcPct val="115000"/>
              </a:lnSpc>
              <a:spcBef>
                <a:spcPts val="0"/>
              </a:spcBef>
              <a:spcAft>
                <a:spcPts val="0"/>
              </a:spcAft>
              <a:buNone/>
            </a:pPr>
            <a:r>
              <a:rPr b="1" lang="it" sz="1750">
                <a:solidFill>
                  <a:srgbClr val="FF0000"/>
                </a:solidFill>
              </a:rPr>
              <a:t>che a pena poscia li avrei ritenuti;</a:t>
            </a:r>
            <a:endParaRPr b="1" sz="1750">
              <a:solidFill>
                <a:srgbClr val="FF0000"/>
              </a:solidFill>
            </a:endParaRPr>
          </a:p>
          <a:p>
            <a:pPr indent="0" lvl="0" marL="0" rtl="0" algn="l">
              <a:lnSpc>
                <a:spcPct val="115000"/>
              </a:lnSpc>
              <a:spcBef>
                <a:spcPts val="0"/>
              </a:spcBef>
              <a:spcAft>
                <a:spcPts val="0"/>
              </a:spcAft>
              <a:buNone/>
            </a:pPr>
            <a:r>
              <a:rPr b="1" lang="it" sz="1750">
                <a:solidFill>
                  <a:srgbClr val="FF0000"/>
                </a:solidFill>
              </a:rPr>
              <a:t> </a:t>
            </a:r>
            <a:endParaRPr b="1" sz="1750">
              <a:solidFill>
                <a:srgbClr val="FF0000"/>
              </a:solidFill>
            </a:endParaRPr>
          </a:p>
          <a:p>
            <a:pPr indent="0" lvl="0" marL="0" rtl="0" algn="l">
              <a:lnSpc>
                <a:spcPct val="115000"/>
              </a:lnSpc>
              <a:spcBef>
                <a:spcPts val="0"/>
              </a:spcBef>
              <a:spcAft>
                <a:spcPts val="0"/>
              </a:spcAft>
              <a:buNone/>
            </a:pPr>
            <a:r>
              <a:rPr b="1" lang="it" sz="1750">
                <a:solidFill>
                  <a:srgbClr val="FF0000"/>
                </a:solidFill>
              </a:rPr>
              <a:t>e volta nostra poppa nel mattino,</a:t>
            </a:r>
            <a:endParaRPr b="1" sz="1750">
              <a:solidFill>
                <a:srgbClr val="FF0000"/>
              </a:solidFill>
            </a:endParaRPr>
          </a:p>
          <a:p>
            <a:pPr indent="0" lvl="0" marL="0" rtl="0" algn="l">
              <a:lnSpc>
                <a:spcPct val="115000"/>
              </a:lnSpc>
              <a:spcBef>
                <a:spcPts val="0"/>
              </a:spcBef>
              <a:spcAft>
                <a:spcPts val="0"/>
              </a:spcAft>
              <a:buNone/>
            </a:pPr>
            <a:r>
              <a:rPr b="1" lang="it" sz="1750">
                <a:solidFill>
                  <a:srgbClr val="FF0000"/>
                </a:solidFill>
              </a:rPr>
              <a:t>de’ remi facemmo ali al folle volo</a:t>
            </a:r>
            <a:endParaRPr b="1" sz="1750">
              <a:solidFill>
                <a:srgbClr val="FF0000"/>
              </a:solidFill>
            </a:endParaRPr>
          </a:p>
          <a:p>
            <a:pPr indent="0" lvl="0" marL="0" rtl="0" algn="l">
              <a:lnSpc>
                <a:spcPct val="115000"/>
              </a:lnSpc>
              <a:spcBef>
                <a:spcPts val="0"/>
              </a:spcBef>
              <a:spcAft>
                <a:spcPts val="0"/>
              </a:spcAft>
              <a:buNone/>
            </a:pPr>
            <a:r>
              <a:t/>
            </a:r>
            <a:endParaRPr b="1" sz="1750">
              <a:solidFill>
                <a:schemeClr val="lt1"/>
              </a:solidFill>
            </a:endParaRPr>
          </a:p>
          <a:p>
            <a:pPr indent="0" lvl="0" marL="0" rtl="0" algn="l">
              <a:lnSpc>
                <a:spcPct val="115000"/>
              </a:lnSpc>
              <a:spcBef>
                <a:spcPts val="0"/>
              </a:spcBef>
              <a:spcAft>
                <a:spcPts val="0"/>
              </a:spcAft>
              <a:buNone/>
            </a:pPr>
            <a:r>
              <a:rPr b="1" i="1" lang="it" sz="1750">
                <a:solidFill>
                  <a:schemeClr val="lt1"/>
                </a:solidFill>
              </a:rPr>
              <a:t>Dante Alighieri “Inferno”, XXVI</a:t>
            </a:r>
            <a:endParaRPr b="1" i="1" sz="1750">
              <a:solidFill>
                <a:schemeClr val="lt1"/>
              </a:solidFill>
            </a:endParaRPr>
          </a:p>
          <a:p>
            <a:pPr indent="0" lvl="0" marL="0" rtl="0" algn="l">
              <a:lnSpc>
                <a:spcPct val="115000"/>
              </a:lnSpc>
              <a:spcBef>
                <a:spcPts val="0"/>
              </a:spcBef>
              <a:spcAft>
                <a:spcPts val="0"/>
              </a:spcAft>
              <a:buNone/>
            </a:pPr>
            <a:r>
              <a:t/>
            </a:r>
            <a:endParaRPr b="1" sz="1750">
              <a:solidFill>
                <a:schemeClr val="accent6"/>
              </a:solidFill>
            </a:endParaRPr>
          </a:p>
          <a:p>
            <a:pPr indent="0" lvl="0" marL="0" rtl="0" algn="l">
              <a:spcBef>
                <a:spcPts val="0"/>
              </a:spcBef>
              <a:spcAft>
                <a:spcPts val="0"/>
              </a:spcAft>
              <a:buNone/>
            </a:pPr>
            <a:r>
              <a:t/>
            </a:r>
            <a:endParaRPr b="1" sz="1750">
              <a:solidFill>
                <a:schemeClr val="accent6"/>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37"/>
          <p:cNvPicPr preferRelativeResize="0"/>
          <p:nvPr/>
        </p:nvPicPr>
        <p:blipFill>
          <a:blip r:embed="rId3">
            <a:alphaModFix/>
          </a:blip>
          <a:stretch>
            <a:fillRect/>
          </a:stretch>
        </p:blipFill>
        <p:spPr>
          <a:xfrm>
            <a:off x="2934900" y="60550"/>
            <a:ext cx="5829300" cy="4838700"/>
          </a:xfrm>
          <a:prstGeom prst="rect">
            <a:avLst/>
          </a:prstGeom>
          <a:noFill/>
          <a:ln>
            <a:noFill/>
          </a:ln>
        </p:spPr>
      </p:pic>
      <p:sp>
        <p:nvSpPr>
          <p:cNvPr id="273" name="Google Shape;273;p37"/>
          <p:cNvSpPr txBox="1"/>
          <p:nvPr/>
        </p:nvSpPr>
        <p:spPr>
          <a:xfrm>
            <a:off x="108550" y="60550"/>
            <a:ext cx="2922300" cy="4882500"/>
          </a:xfrm>
          <a:prstGeom prst="rect">
            <a:avLst/>
          </a:prstGeom>
          <a:noFill/>
          <a:ln>
            <a:noFill/>
          </a:ln>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b="1" lang="it" sz="1300">
                <a:solidFill>
                  <a:srgbClr val="525252"/>
                </a:solidFill>
              </a:rPr>
              <a:t>Azioni comuni</a:t>
            </a:r>
            <a:endParaRPr b="1" sz="1300">
              <a:solidFill>
                <a:srgbClr val="525252"/>
              </a:solidFill>
            </a:endParaRPr>
          </a:p>
          <a:p>
            <a:pPr indent="-292100" lvl="0" marL="457200" rtl="0" algn="l">
              <a:lnSpc>
                <a:spcPct val="160000"/>
              </a:lnSpc>
              <a:spcBef>
                <a:spcPts val="1200"/>
              </a:spcBef>
              <a:spcAft>
                <a:spcPts val="0"/>
              </a:spcAft>
              <a:buClr>
                <a:srgbClr val="525252"/>
              </a:buClr>
              <a:buSzPts val="1000"/>
              <a:buAutoNum type="arabicPeriod"/>
            </a:pPr>
            <a:r>
              <a:rPr b="1" lang="it" sz="1000">
                <a:solidFill>
                  <a:srgbClr val="525252"/>
                </a:solidFill>
              </a:rPr>
              <a:t>Segnalare gli eventi</a:t>
            </a:r>
            <a:r>
              <a:rPr lang="it" sz="1000">
                <a:solidFill>
                  <a:srgbClr val="525252"/>
                </a:solidFill>
              </a:rPr>
              <a:t> sul calendario di PeaceLink </a:t>
            </a:r>
            <a:r>
              <a:rPr lang="it" sz="1000" u="sng">
                <a:solidFill>
                  <a:schemeClr val="hlink"/>
                </a:solidFill>
                <a:hlinkClick r:id="rId4"/>
              </a:rPr>
              <a:t>www.peacelink.it/segnala</a:t>
            </a:r>
            <a:r>
              <a:rPr lang="it" sz="1000">
                <a:solidFill>
                  <a:srgbClr val="525252"/>
                </a:solidFill>
              </a:rPr>
              <a:t> </a:t>
            </a:r>
            <a:endParaRPr sz="1000">
              <a:solidFill>
                <a:srgbClr val="525252"/>
              </a:solidFill>
            </a:endParaRPr>
          </a:p>
          <a:p>
            <a:pPr indent="-292100" lvl="0" marL="457200" rtl="0" algn="l">
              <a:lnSpc>
                <a:spcPct val="160000"/>
              </a:lnSpc>
              <a:spcBef>
                <a:spcPts val="0"/>
              </a:spcBef>
              <a:spcAft>
                <a:spcPts val="0"/>
              </a:spcAft>
              <a:buClr>
                <a:srgbClr val="525252"/>
              </a:buClr>
              <a:buSzPts val="1000"/>
              <a:buAutoNum type="arabicPeriod"/>
            </a:pPr>
            <a:r>
              <a:rPr b="1" lang="it" sz="1000">
                <a:solidFill>
                  <a:srgbClr val="525252"/>
                </a:solidFill>
              </a:rPr>
              <a:t>Collaborare al database</a:t>
            </a:r>
            <a:r>
              <a:rPr lang="it" sz="1000">
                <a:solidFill>
                  <a:srgbClr val="525252"/>
                </a:solidFill>
              </a:rPr>
              <a:t> inviando informazioni sui gruppi pacifisti attivi </a:t>
            </a:r>
            <a:r>
              <a:rPr lang="it" sz="1000" u="sng">
                <a:solidFill>
                  <a:schemeClr val="hlink"/>
                </a:solidFill>
                <a:hlinkClick r:id="rId5"/>
              </a:rPr>
              <a:t>www.peacelink.it/associazioni</a:t>
            </a:r>
            <a:r>
              <a:rPr lang="it" sz="1000">
                <a:solidFill>
                  <a:srgbClr val="525252"/>
                </a:solidFill>
              </a:rPr>
              <a:t> </a:t>
            </a:r>
            <a:endParaRPr sz="1000">
              <a:solidFill>
                <a:srgbClr val="525252"/>
              </a:solidFill>
            </a:endParaRPr>
          </a:p>
          <a:p>
            <a:pPr indent="-292100" lvl="0" marL="457200" rtl="0" algn="l">
              <a:lnSpc>
                <a:spcPct val="160000"/>
              </a:lnSpc>
              <a:spcBef>
                <a:spcPts val="0"/>
              </a:spcBef>
              <a:spcAft>
                <a:spcPts val="0"/>
              </a:spcAft>
              <a:buClr>
                <a:srgbClr val="525252"/>
              </a:buClr>
              <a:buSzPts val="1000"/>
              <a:buAutoNum type="arabicPeriod"/>
            </a:pPr>
            <a:r>
              <a:rPr b="1" lang="it" sz="1000">
                <a:solidFill>
                  <a:srgbClr val="525252"/>
                </a:solidFill>
              </a:rPr>
              <a:t>Diffondere il bollettino Albert</a:t>
            </a:r>
            <a:r>
              <a:rPr lang="it" sz="1000">
                <a:solidFill>
                  <a:srgbClr val="525252"/>
                </a:solidFill>
              </a:rPr>
              <a:t>, partecipando alla sua preparazione e coinvolgendo il maggior numero possibile di persone sui social e tramite gruppi di messaggistica privata.</a:t>
            </a:r>
            <a:endParaRPr sz="1000">
              <a:solidFill>
                <a:srgbClr val="525252"/>
              </a:solidFill>
            </a:endParaRPr>
          </a:p>
          <a:p>
            <a:pPr indent="-292100" lvl="0" marL="457200" rtl="0" algn="l">
              <a:lnSpc>
                <a:spcPct val="160000"/>
              </a:lnSpc>
              <a:spcBef>
                <a:spcPts val="0"/>
              </a:spcBef>
              <a:spcAft>
                <a:spcPts val="0"/>
              </a:spcAft>
              <a:buClr>
                <a:srgbClr val="525252"/>
              </a:buClr>
              <a:buSzPts val="1000"/>
              <a:buAutoNum type="arabicPeriod"/>
            </a:pPr>
            <a:r>
              <a:rPr b="1" lang="it" sz="1000">
                <a:solidFill>
                  <a:srgbClr val="525252"/>
                </a:solidFill>
              </a:rPr>
              <a:t>Progettare la formazione</a:t>
            </a:r>
            <a:r>
              <a:rPr lang="it" sz="1000">
                <a:solidFill>
                  <a:srgbClr val="525252"/>
                </a:solidFill>
              </a:rPr>
              <a:t> con attività di promozione dell’educazione alla pace, del mediattivismo per la pace e dell’intelligenza artificiale per la pace.</a:t>
            </a:r>
            <a:endParaRPr sz="1000">
              <a:solidFill>
                <a:srgbClr val="525252"/>
              </a:solidFill>
            </a:endParaRPr>
          </a:p>
          <a:p>
            <a:pPr indent="-292100" lvl="0" marL="457200" rtl="0" algn="l">
              <a:lnSpc>
                <a:spcPct val="160000"/>
              </a:lnSpc>
              <a:spcBef>
                <a:spcPts val="0"/>
              </a:spcBef>
              <a:spcAft>
                <a:spcPts val="0"/>
              </a:spcAft>
              <a:buClr>
                <a:srgbClr val="525252"/>
              </a:buClr>
              <a:buSzPts val="1000"/>
              <a:buAutoNum type="arabicPeriod"/>
            </a:pPr>
            <a:r>
              <a:rPr b="1" lang="it" sz="1000">
                <a:solidFill>
                  <a:srgbClr val="525252"/>
                </a:solidFill>
              </a:rPr>
              <a:t>Promuovere campagne</a:t>
            </a:r>
            <a:r>
              <a:rPr lang="it" sz="1000">
                <a:solidFill>
                  <a:srgbClr val="525252"/>
                </a:solidFill>
              </a:rPr>
              <a:t> come quella contro l’invio di armi in Ucraina.</a:t>
            </a:r>
            <a:endParaRPr sz="1000">
              <a:solidFill>
                <a:srgbClr val="525252"/>
              </a:solidFill>
            </a:endParaRPr>
          </a:p>
          <a:p>
            <a:pPr indent="0" lvl="0" marL="457200" rtl="0" algn="l">
              <a:lnSpc>
                <a:spcPct val="160000"/>
              </a:lnSpc>
              <a:spcBef>
                <a:spcPts val="1200"/>
              </a:spcBef>
              <a:spcAft>
                <a:spcPts val="0"/>
              </a:spcAft>
              <a:buNone/>
            </a:pPr>
            <a:r>
              <a:rPr lang="it" sz="1000">
                <a:solidFill>
                  <a:srgbClr val="525252"/>
                </a:solidFill>
              </a:rPr>
              <a:t>Per saperne di più </a:t>
            </a:r>
            <a:r>
              <a:rPr lang="it" sz="1000" u="sng">
                <a:solidFill>
                  <a:schemeClr val="hlink"/>
                </a:solidFill>
                <a:hlinkClick r:id="rId6"/>
              </a:rPr>
              <a:t>clicca qui</a:t>
            </a:r>
            <a:endParaRPr sz="1000">
              <a:solidFill>
                <a:srgbClr val="525252"/>
              </a:solidFill>
            </a:endParaRPr>
          </a:p>
          <a:p>
            <a:pPr indent="0" lvl="0" marL="0" rtl="0" algn="l">
              <a:spcBef>
                <a:spcPts val="1200"/>
              </a:spcBef>
              <a:spcAft>
                <a:spcPts val="0"/>
              </a:spcAft>
              <a:buNone/>
            </a:pPr>
            <a:r>
              <a:t/>
            </a:r>
            <a:endParaRPr sz="1800">
              <a:solidFill>
                <a:schemeClr val="dk2"/>
              </a:solidFill>
              <a:latin typeface="Open Sans"/>
              <a:ea typeface="Open Sans"/>
              <a:cs typeface="Open Sans"/>
              <a:sym typeface="Open Sans"/>
            </a:endParaRPr>
          </a:p>
        </p:txBody>
      </p:sp>
      <p:pic>
        <p:nvPicPr>
          <p:cNvPr id="274" name="Google Shape;274;p37"/>
          <p:cNvPicPr preferRelativeResize="0"/>
          <p:nvPr/>
        </p:nvPicPr>
        <p:blipFill>
          <a:blip r:embed="rId7">
            <a:alphaModFix/>
          </a:blip>
          <a:stretch>
            <a:fillRect/>
          </a:stretch>
        </p:blipFill>
        <p:spPr>
          <a:xfrm>
            <a:off x="7392275" y="2237849"/>
            <a:ext cx="1493925" cy="484100"/>
          </a:xfrm>
          <a:prstGeom prst="rect">
            <a:avLst/>
          </a:prstGeom>
          <a:noFill/>
          <a:ln>
            <a:noFill/>
          </a:ln>
        </p:spPr>
      </p:pic>
      <p:pic>
        <p:nvPicPr>
          <p:cNvPr id="275" name="Google Shape;275;p37"/>
          <p:cNvPicPr preferRelativeResize="0"/>
          <p:nvPr/>
        </p:nvPicPr>
        <p:blipFill rotWithShape="1">
          <a:blip r:embed="rId8">
            <a:alphaModFix/>
          </a:blip>
          <a:srcRect b="-3299" l="0" r="0" t="3300"/>
          <a:stretch/>
        </p:blipFill>
        <p:spPr>
          <a:xfrm>
            <a:off x="3101325" y="1893337"/>
            <a:ext cx="1356849" cy="1356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it"/>
              <a:t>Grazie per l’attenzione!</a:t>
            </a:r>
            <a:endParaRPr/>
          </a:p>
        </p:txBody>
      </p:sp>
      <p:sp>
        <p:nvSpPr>
          <p:cNvPr id="281" name="Google Shape;281;p3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it"/>
              <a:t>Chi fosse interessato al corso può scrivere a:</a:t>
            </a:r>
            <a:endParaRPr/>
          </a:p>
          <a:p>
            <a:pPr indent="0" lvl="0" marL="0" rtl="0" algn="l">
              <a:spcBef>
                <a:spcPts val="1200"/>
              </a:spcBef>
              <a:spcAft>
                <a:spcPts val="0"/>
              </a:spcAft>
              <a:buNone/>
            </a:pPr>
            <a:r>
              <a:rPr lang="it"/>
              <a:t>Alessandro Marescotti</a:t>
            </a:r>
            <a:endParaRPr/>
          </a:p>
          <a:p>
            <a:pPr indent="0" lvl="0" marL="0" rtl="0" algn="l">
              <a:spcBef>
                <a:spcPts val="1200"/>
              </a:spcBef>
              <a:spcAft>
                <a:spcPts val="0"/>
              </a:spcAft>
              <a:buNone/>
            </a:pPr>
            <a:r>
              <a:rPr lang="it" u="sng">
                <a:solidFill>
                  <a:schemeClr val="hlink"/>
                </a:solidFill>
                <a:hlinkClick r:id="rId3"/>
              </a:rPr>
              <a:t>a.marescotti@peacelink.org</a:t>
            </a:r>
            <a:r>
              <a:rPr lang="it"/>
              <a:t> </a:t>
            </a:r>
            <a:endParaRPr/>
          </a:p>
          <a:p>
            <a:pPr indent="0" lvl="0" marL="0" rtl="0" algn="l">
              <a:spcBef>
                <a:spcPts val="1200"/>
              </a:spcBef>
              <a:spcAft>
                <a:spcPts val="0"/>
              </a:spcAft>
              <a:buNone/>
            </a:pPr>
            <a:r>
              <a:rPr lang="it"/>
              <a:t>e a </a:t>
            </a:r>
            <a:endParaRPr/>
          </a:p>
          <a:p>
            <a:pPr indent="0" lvl="0" marL="0" rtl="0" algn="l">
              <a:spcBef>
                <a:spcPts val="1200"/>
              </a:spcBef>
              <a:spcAft>
                <a:spcPts val="0"/>
              </a:spcAft>
              <a:buNone/>
            </a:pPr>
            <a:r>
              <a:rPr lang="it"/>
              <a:t>Pax Christi </a:t>
            </a:r>
            <a:endParaRPr/>
          </a:p>
          <a:p>
            <a:pPr indent="0" lvl="0" marL="0" rtl="0" algn="l">
              <a:spcBef>
                <a:spcPts val="1200"/>
              </a:spcBef>
              <a:spcAft>
                <a:spcPts val="1200"/>
              </a:spcAft>
              <a:buNone/>
            </a:pPr>
            <a:r>
              <a:rPr lang="it" u="sng">
                <a:solidFill>
                  <a:schemeClr val="hlink"/>
                </a:solidFill>
                <a:hlinkClick r:id="rId4"/>
              </a:rPr>
              <a:t>info@paxchristi.it</a:t>
            </a:r>
            <a:r>
              <a:rPr lang="it"/>
              <a:t> </a:t>
            </a:r>
            <a:endParaRPr/>
          </a:p>
        </p:txBody>
      </p:sp>
      <p:pic>
        <p:nvPicPr>
          <p:cNvPr id="282" name="Google Shape;282;p38"/>
          <p:cNvPicPr preferRelativeResize="0"/>
          <p:nvPr/>
        </p:nvPicPr>
        <p:blipFill>
          <a:blip r:embed="rId5">
            <a:alphaModFix/>
          </a:blip>
          <a:stretch>
            <a:fillRect/>
          </a:stretch>
        </p:blipFill>
        <p:spPr>
          <a:xfrm>
            <a:off x="4076375" y="1876150"/>
            <a:ext cx="2417675" cy="783450"/>
          </a:xfrm>
          <a:prstGeom prst="rect">
            <a:avLst/>
          </a:prstGeom>
          <a:noFill/>
          <a:ln>
            <a:noFill/>
          </a:ln>
        </p:spPr>
      </p:pic>
      <p:pic>
        <p:nvPicPr>
          <p:cNvPr id="283" name="Google Shape;283;p38"/>
          <p:cNvPicPr preferRelativeResize="0"/>
          <p:nvPr/>
        </p:nvPicPr>
        <p:blipFill>
          <a:blip r:embed="rId6">
            <a:alphaModFix/>
          </a:blip>
          <a:stretch>
            <a:fillRect/>
          </a:stretch>
        </p:blipFill>
        <p:spPr>
          <a:xfrm>
            <a:off x="4167500" y="2769300"/>
            <a:ext cx="2235425" cy="2235425"/>
          </a:xfrm>
          <a:prstGeom prst="rect">
            <a:avLst/>
          </a:prstGeom>
          <a:noFill/>
          <a:ln>
            <a:noFill/>
          </a:ln>
        </p:spPr>
      </p:pic>
      <p:sp>
        <p:nvSpPr>
          <p:cNvPr id="284" name="Google Shape;284;p38"/>
          <p:cNvSpPr txBox="1"/>
          <p:nvPr/>
        </p:nvSpPr>
        <p:spPr>
          <a:xfrm>
            <a:off x="6707475" y="3986875"/>
            <a:ext cx="2235300" cy="101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it" sz="1800">
                <a:solidFill>
                  <a:schemeClr val="dk2"/>
                </a:solidFill>
                <a:latin typeface="Open Sans"/>
                <a:ea typeface="Open Sans"/>
                <a:cs typeface="Open Sans"/>
                <a:sym typeface="Open Sans"/>
              </a:rPr>
              <a:t>Inquadra per scaricare le slides</a:t>
            </a:r>
            <a:endParaRPr sz="1800">
              <a:solidFill>
                <a:schemeClr val="dk2"/>
              </a:solidFill>
              <a:latin typeface="Open Sans"/>
              <a:ea typeface="Open Sans"/>
              <a:cs typeface="Open Sans"/>
              <a:sym typeface="Open Sans"/>
            </a:endParaRPr>
          </a:p>
        </p:txBody>
      </p:sp>
      <p:pic>
        <p:nvPicPr>
          <p:cNvPr id="285" name="Google Shape;285;p38" title="206bdb.png"/>
          <p:cNvPicPr preferRelativeResize="0"/>
          <p:nvPr/>
        </p:nvPicPr>
        <p:blipFill>
          <a:blip r:embed="rId7">
            <a:alphaModFix/>
          </a:blip>
          <a:stretch>
            <a:fillRect/>
          </a:stretch>
        </p:blipFill>
        <p:spPr>
          <a:xfrm>
            <a:off x="6786750" y="1827600"/>
            <a:ext cx="2076775" cy="2076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311700" y="445025"/>
            <a:ext cx="26649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IA per la guerra</a:t>
            </a:r>
            <a:endParaRPr/>
          </a:p>
        </p:txBody>
      </p:sp>
      <p:sp>
        <p:nvSpPr>
          <p:cNvPr id="83" name="Google Shape;83;p15"/>
          <p:cNvSpPr txBox="1"/>
          <p:nvPr>
            <p:ph idx="1" type="body"/>
          </p:nvPr>
        </p:nvSpPr>
        <p:spPr>
          <a:xfrm>
            <a:off x="311700" y="1266325"/>
            <a:ext cx="4437300" cy="468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u="sng">
                <a:solidFill>
                  <a:schemeClr val="hlink"/>
                </a:solidFill>
                <a:hlinkClick r:id="rId3"/>
              </a:rPr>
              <a:t>L’Intelligenza Artificiale e i droni militari</a:t>
            </a:r>
            <a:endParaRPr/>
          </a:p>
        </p:txBody>
      </p:sp>
      <p:pic>
        <p:nvPicPr>
          <p:cNvPr id="84" name="Google Shape;84;p15"/>
          <p:cNvPicPr preferRelativeResize="0"/>
          <p:nvPr/>
        </p:nvPicPr>
        <p:blipFill rotWithShape="1">
          <a:blip r:embed="rId4">
            <a:alphaModFix/>
          </a:blip>
          <a:srcRect b="0" l="2080" r="-2079" t="0"/>
          <a:stretch/>
        </p:blipFill>
        <p:spPr>
          <a:xfrm>
            <a:off x="397525" y="1975500"/>
            <a:ext cx="3045775" cy="2538150"/>
          </a:xfrm>
          <a:prstGeom prst="rect">
            <a:avLst/>
          </a:prstGeom>
          <a:noFill/>
          <a:ln>
            <a:noFill/>
          </a:ln>
        </p:spPr>
      </p:pic>
      <p:pic>
        <p:nvPicPr>
          <p:cNvPr id="85" name="Google Shape;85;p15"/>
          <p:cNvPicPr preferRelativeResize="0"/>
          <p:nvPr/>
        </p:nvPicPr>
        <p:blipFill>
          <a:blip r:embed="rId5">
            <a:alphaModFix/>
          </a:blip>
          <a:stretch>
            <a:fillRect/>
          </a:stretch>
        </p:blipFill>
        <p:spPr>
          <a:xfrm>
            <a:off x="5164446" y="281325"/>
            <a:ext cx="3045776" cy="2031425"/>
          </a:xfrm>
          <a:prstGeom prst="rect">
            <a:avLst/>
          </a:prstGeom>
          <a:noFill/>
          <a:ln>
            <a:noFill/>
          </a:ln>
        </p:spPr>
      </p:pic>
      <p:sp>
        <p:nvSpPr>
          <p:cNvPr id="86" name="Google Shape;86;p15"/>
          <p:cNvSpPr txBox="1"/>
          <p:nvPr/>
        </p:nvSpPr>
        <p:spPr>
          <a:xfrm>
            <a:off x="5946825" y="2571750"/>
            <a:ext cx="2664900" cy="189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200">
                <a:latin typeface="Roboto"/>
                <a:ea typeface="Roboto"/>
                <a:cs typeface="Roboto"/>
                <a:sym typeface="Roboto"/>
              </a:rPr>
              <a:t>Questi numeri, tuttavia, rappresentano solo una parte del personale coinvolto nel programma. Inoltre, l'Agenzia GCAP prevede di avere circa 150 unità di personale nella sua fase iniziale, con un incremento previsto tra le 380 e le 420 unità a partire da agosto 2025</a:t>
            </a:r>
            <a:endParaRPr sz="1200">
              <a:latin typeface="Roboto"/>
              <a:ea typeface="Roboto"/>
              <a:cs typeface="Roboto"/>
              <a:sym typeface="Roboto"/>
            </a:endParaRPr>
          </a:p>
          <a:p>
            <a:pPr indent="0" lvl="0" marL="0" rtl="0" algn="l">
              <a:spcBef>
                <a:spcPts val="0"/>
              </a:spcBef>
              <a:spcAft>
                <a:spcPts val="0"/>
              </a:spcAft>
              <a:buNone/>
            </a:pPr>
            <a:r>
              <a:t/>
            </a:r>
            <a:endParaRPr sz="1800">
              <a:solidFill>
                <a:schemeClr val="dk2"/>
              </a:solidFill>
              <a:latin typeface="Open Sans"/>
              <a:ea typeface="Open Sans"/>
              <a:cs typeface="Open Sans"/>
              <a:sym typeface="Open Sans"/>
            </a:endParaRPr>
          </a:p>
        </p:txBody>
      </p:sp>
      <p:sp>
        <p:nvSpPr>
          <p:cNvPr id="87" name="Google Shape;87;p15"/>
          <p:cNvSpPr txBox="1"/>
          <p:nvPr/>
        </p:nvSpPr>
        <p:spPr>
          <a:xfrm>
            <a:off x="3593025" y="2585350"/>
            <a:ext cx="2353800" cy="198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200">
                <a:latin typeface="Roboto"/>
                <a:ea typeface="Roboto"/>
                <a:cs typeface="Roboto"/>
                <a:sym typeface="Roboto"/>
              </a:rPr>
              <a:t>GCAP. </a:t>
            </a:r>
            <a:r>
              <a:rPr lang="it" sz="1200">
                <a:latin typeface="Roboto"/>
                <a:ea typeface="Roboto"/>
                <a:cs typeface="Roboto"/>
                <a:sym typeface="Roboto"/>
              </a:rPr>
              <a:t>Leonardo ha annunciato l'assunzione di circa 400 persone con profilo STEM per lavorare sul GCAP nel biennio 2023-2024, e oltre 750 persone sono già impegnate in diverse aree di ingegneria e gestione del programma. </a:t>
            </a:r>
            <a:endParaRPr sz="1800">
              <a:solidFill>
                <a:schemeClr val="dk2"/>
              </a:solidFill>
              <a:latin typeface="Open Sans"/>
              <a:ea typeface="Open Sans"/>
              <a:cs typeface="Open Sans"/>
              <a:sym typeface="Open Sans"/>
            </a:endParaRPr>
          </a:p>
        </p:txBody>
      </p:sp>
      <p:sp>
        <p:nvSpPr>
          <p:cNvPr id="88" name="Google Shape;88;p15"/>
          <p:cNvSpPr txBox="1"/>
          <p:nvPr/>
        </p:nvSpPr>
        <p:spPr>
          <a:xfrm>
            <a:off x="5281950" y="325350"/>
            <a:ext cx="3295200" cy="3849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b="1" lang="it" sz="1300">
                <a:solidFill>
                  <a:schemeClr val="accent6"/>
                </a:solidFill>
                <a:latin typeface="Courier New"/>
                <a:ea typeface="Courier New"/>
                <a:cs typeface="Courier New"/>
                <a:sym typeface="Courier New"/>
              </a:rPr>
              <a:t>Global Combat Air Programme</a:t>
            </a:r>
            <a:endParaRPr b="1" sz="1300">
              <a:solidFill>
                <a:schemeClr val="accent6"/>
              </a:solidFill>
              <a:latin typeface="Courier New"/>
              <a:ea typeface="Courier New"/>
              <a:cs typeface="Courier New"/>
              <a:sym typeface="Courier New"/>
            </a:endParaRPr>
          </a:p>
        </p:txBody>
      </p:sp>
      <p:sp>
        <p:nvSpPr>
          <p:cNvPr id="89" name="Google Shape;89;p15"/>
          <p:cNvSpPr txBox="1"/>
          <p:nvPr/>
        </p:nvSpPr>
        <p:spPr>
          <a:xfrm>
            <a:off x="5392725" y="1571425"/>
            <a:ext cx="1356900" cy="4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2100">
                <a:solidFill>
                  <a:schemeClr val="accent6"/>
                </a:solidFill>
                <a:latin typeface="Open Sans"/>
                <a:ea typeface="Open Sans"/>
                <a:cs typeface="Open Sans"/>
                <a:sym typeface="Open Sans"/>
              </a:rPr>
              <a:t>GCAP</a:t>
            </a:r>
            <a:endParaRPr b="1" sz="2100">
              <a:solidFill>
                <a:schemeClr val="accent6"/>
              </a:solidFill>
              <a:latin typeface="Open Sans"/>
              <a:ea typeface="Open Sans"/>
              <a:cs typeface="Open Sans"/>
              <a:sym typeface="Open Sans"/>
            </a:endParaRPr>
          </a:p>
        </p:txBody>
      </p:sp>
      <p:sp>
        <p:nvSpPr>
          <p:cNvPr id="90" name="Google Shape;90;p15"/>
          <p:cNvSpPr txBox="1"/>
          <p:nvPr/>
        </p:nvSpPr>
        <p:spPr>
          <a:xfrm>
            <a:off x="2554450" y="4600550"/>
            <a:ext cx="64725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200">
                <a:solidFill>
                  <a:schemeClr val="dk2"/>
                </a:solidFill>
                <a:latin typeface="Open Sans"/>
                <a:ea typeface="Open Sans"/>
                <a:cs typeface="Open Sans"/>
                <a:sym typeface="Open Sans"/>
              </a:rPr>
              <a:t>Fonte: </a:t>
            </a:r>
            <a:r>
              <a:rPr lang="it" sz="1100" u="sng">
                <a:solidFill>
                  <a:schemeClr val="hlink"/>
                </a:solidFill>
                <a:hlinkClick r:id="rId6"/>
              </a:rPr>
              <a:t>https://www.perplexity.ai/search/quanti-ingegneri-stanno-lavora-zhnkIrGcSgCm_Gw8dnRJRQ</a:t>
            </a:r>
            <a:endParaRPr sz="1800">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311700" y="272825"/>
            <a:ext cx="8520600" cy="696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Tutta la potenza della tecnologia al servizio della pace </a:t>
            </a:r>
            <a:endParaRPr/>
          </a:p>
        </p:txBody>
      </p:sp>
      <p:sp>
        <p:nvSpPr>
          <p:cNvPr id="96" name="Google Shape;96;p16"/>
          <p:cNvSpPr txBox="1"/>
          <p:nvPr>
            <p:ph idx="1" type="body"/>
          </p:nvPr>
        </p:nvSpPr>
        <p:spPr>
          <a:xfrm>
            <a:off x="84675" y="969125"/>
            <a:ext cx="5748000" cy="40449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000000"/>
              </a:buClr>
              <a:buSzPts val="1800"/>
              <a:buFont typeface="Arial"/>
              <a:buChar char="●"/>
            </a:pPr>
            <a:r>
              <a:rPr lang="it">
                <a:solidFill>
                  <a:srgbClr val="000000"/>
                </a:solidFill>
                <a:highlight>
                  <a:srgbClr val="FFFFFF"/>
                </a:highlight>
                <a:latin typeface="Arial"/>
                <a:ea typeface="Arial"/>
                <a:cs typeface="Arial"/>
                <a:sym typeface="Arial"/>
              </a:rPr>
              <a:t>Contrastare il potere con tutta la potenza della tecnologia, usare contro la guerra tutta</a:t>
            </a:r>
            <a:r>
              <a:rPr lang="it">
                <a:solidFill>
                  <a:srgbClr val="000000"/>
                </a:solidFill>
                <a:highlight>
                  <a:srgbClr val="FFFFFF"/>
                </a:highlight>
                <a:latin typeface="Arial"/>
                <a:ea typeface="Arial"/>
                <a:cs typeface="Arial"/>
                <a:sym typeface="Arial"/>
              </a:rPr>
              <a:t> la forza dell’intelligenza artificiale</a:t>
            </a:r>
            <a:endParaRPr>
              <a:solidFill>
                <a:srgbClr val="000000"/>
              </a:solidFill>
              <a:highlight>
                <a:srgbClr val="FFFFFF"/>
              </a:highlight>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it">
                <a:solidFill>
                  <a:srgbClr val="000000"/>
                </a:solidFill>
                <a:highlight>
                  <a:srgbClr val="FFFFFF"/>
                </a:highlight>
                <a:latin typeface="Arial"/>
                <a:ea typeface="Arial"/>
                <a:cs typeface="Arial"/>
                <a:sym typeface="Arial"/>
              </a:rPr>
              <a:t>L’intelligenza artificiale generativa sta trasformando radicalmente il modo in cui comunichiamo, apprendiamo e costruiamo contenuti. </a:t>
            </a:r>
            <a:endParaRPr>
              <a:solidFill>
                <a:srgbClr val="000000"/>
              </a:solidFill>
              <a:highlight>
                <a:srgbClr val="FFFFFF"/>
              </a:highlight>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it">
                <a:solidFill>
                  <a:srgbClr val="000000"/>
                </a:solidFill>
                <a:highlight>
                  <a:srgbClr val="FFFFFF"/>
                </a:highlight>
                <a:latin typeface="Arial"/>
                <a:ea typeface="Arial"/>
                <a:cs typeface="Arial"/>
                <a:sym typeface="Arial"/>
              </a:rPr>
              <a:t>Ma come possiamo metterla al servizio della pace? </a:t>
            </a:r>
            <a:endParaRPr>
              <a:solidFill>
                <a:srgbClr val="000000"/>
              </a:solidFill>
              <a:highlight>
                <a:srgbClr val="FFFFFF"/>
              </a:highlight>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it">
                <a:solidFill>
                  <a:srgbClr val="000000"/>
                </a:solidFill>
                <a:highlight>
                  <a:srgbClr val="FFFFFF"/>
                </a:highlight>
                <a:latin typeface="Arial"/>
                <a:ea typeface="Arial"/>
                <a:cs typeface="Arial"/>
                <a:sym typeface="Arial"/>
              </a:rPr>
              <a:t>Come può diventare uno strumento nelle mani di attivisti, educatori, comunicatori, associazioni e cittadini impegnati nella promozione della nonviolenza?</a:t>
            </a:r>
            <a:endParaRPr/>
          </a:p>
        </p:txBody>
      </p:sp>
      <p:pic>
        <p:nvPicPr>
          <p:cNvPr id="97" name="Google Shape;97;p16"/>
          <p:cNvPicPr preferRelativeResize="0"/>
          <p:nvPr/>
        </p:nvPicPr>
        <p:blipFill>
          <a:blip r:embed="rId3">
            <a:alphaModFix/>
          </a:blip>
          <a:stretch>
            <a:fillRect/>
          </a:stretch>
        </p:blipFill>
        <p:spPr>
          <a:xfrm>
            <a:off x="5975475" y="1159388"/>
            <a:ext cx="2999175" cy="2824725"/>
          </a:xfrm>
          <a:prstGeom prst="rect">
            <a:avLst/>
          </a:prstGeom>
          <a:noFill/>
          <a:ln>
            <a:noFill/>
          </a:ln>
        </p:spPr>
      </p:pic>
      <p:sp>
        <p:nvSpPr>
          <p:cNvPr id="98" name="Google Shape;98;p16"/>
          <p:cNvSpPr txBox="1"/>
          <p:nvPr/>
        </p:nvSpPr>
        <p:spPr>
          <a:xfrm>
            <a:off x="6077175" y="4214525"/>
            <a:ext cx="2850600" cy="69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it" sz="1300">
                <a:solidFill>
                  <a:schemeClr val="dk2"/>
                </a:solidFill>
                <a:latin typeface="Open Sans"/>
                <a:ea typeface="Open Sans"/>
                <a:cs typeface="Open Sans"/>
                <a:sym typeface="Open Sans"/>
              </a:rPr>
              <a:t>Papa Francesco e Alex Zanotelli</a:t>
            </a:r>
            <a:endParaRPr sz="1300">
              <a:solidFill>
                <a:schemeClr val="dk2"/>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Un corso su mediattivismo, pace e IA</a:t>
            </a:r>
            <a:endParaRPr/>
          </a:p>
        </p:txBody>
      </p:sp>
      <p:sp>
        <p:nvSpPr>
          <p:cNvPr id="104" name="Google Shape;104;p17"/>
          <p:cNvSpPr txBox="1"/>
          <p:nvPr>
            <p:ph idx="1" type="body"/>
          </p:nvPr>
        </p:nvSpPr>
        <p:spPr>
          <a:xfrm>
            <a:off x="311700" y="1294550"/>
            <a:ext cx="4617900" cy="3302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it">
                <a:solidFill>
                  <a:srgbClr val="000000"/>
                </a:solidFill>
                <a:highlight>
                  <a:srgbClr val="FFFFFF"/>
                </a:highlight>
                <a:latin typeface="Arial"/>
                <a:ea typeface="Arial"/>
                <a:cs typeface="Arial"/>
                <a:sym typeface="Arial"/>
              </a:rPr>
              <a:t>Per rispondere a queste domande ho progettato un mini-corso di formazione</a:t>
            </a:r>
            <a:r>
              <a:rPr lang="it">
                <a:solidFill>
                  <a:srgbClr val="000000"/>
                </a:solidFill>
                <a:latin typeface="Arial"/>
                <a:ea typeface="Arial"/>
                <a:cs typeface="Arial"/>
                <a:sym typeface="Arial"/>
              </a:rPr>
              <a:t> </a:t>
            </a:r>
            <a:r>
              <a:rPr b="1" lang="it">
                <a:solidFill>
                  <a:srgbClr val="000000"/>
                </a:solidFill>
                <a:latin typeface="Arial"/>
                <a:ea typeface="Arial"/>
                <a:cs typeface="Arial"/>
                <a:sym typeface="Arial"/>
              </a:rPr>
              <a:t>“Come utilizzare l’Intelligenza </a:t>
            </a:r>
            <a:r>
              <a:rPr b="1" lang="it">
                <a:solidFill>
                  <a:srgbClr val="000000"/>
                </a:solidFill>
                <a:latin typeface="Arial"/>
                <a:ea typeface="Arial"/>
                <a:cs typeface="Arial"/>
                <a:sym typeface="Arial"/>
              </a:rPr>
              <a:t>Artificiale</a:t>
            </a:r>
            <a:r>
              <a:rPr b="1" lang="it">
                <a:solidFill>
                  <a:srgbClr val="000000"/>
                </a:solidFill>
                <a:latin typeface="Arial"/>
                <a:ea typeface="Arial"/>
                <a:cs typeface="Arial"/>
                <a:sym typeface="Arial"/>
              </a:rPr>
              <a:t> per costruire la pace”</a:t>
            </a:r>
            <a:r>
              <a:rPr lang="it">
                <a:solidFill>
                  <a:srgbClr val="000000"/>
                </a:solidFill>
                <a:highlight>
                  <a:srgbClr val="FFFFFF"/>
                </a:highlight>
                <a:latin typeface="Arial"/>
                <a:ea typeface="Arial"/>
                <a:cs typeface="Arial"/>
                <a:sym typeface="Arial"/>
              </a:rPr>
              <a:t>, articolato in tre sessioni online dal taglio concreto ma con una prospettiva di pace e di mediattivismo. </a:t>
            </a:r>
            <a:endParaRPr>
              <a:solidFill>
                <a:srgbClr val="000000"/>
              </a:solidFill>
              <a:highlight>
                <a:srgbClr val="FFFFFF"/>
              </a:highlight>
              <a:latin typeface="Arial"/>
              <a:ea typeface="Arial"/>
              <a:cs typeface="Arial"/>
              <a:sym typeface="Arial"/>
            </a:endParaRPr>
          </a:p>
          <a:p>
            <a:pPr indent="0" lvl="0" marL="0" rtl="0" algn="l">
              <a:spcBef>
                <a:spcPts val="1200"/>
              </a:spcBef>
              <a:spcAft>
                <a:spcPts val="1200"/>
              </a:spcAft>
              <a:buNone/>
            </a:pPr>
            <a:r>
              <a:rPr lang="it">
                <a:solidFill>
                  <a:srgbClr val="000000"/>
                </a:solidFill>
                <a:highlight>
                  <a:srgbClr val="FFFFFF"/>
                </a:highlight>
                <a:latin typeface="Arial"/>
                <a:ea typeface="Arial"/>
                <a:cs typeface="Arial"/>
                <a:sym typeface="Arial"/>
              </a:rPr>
              <a:t>Un’occasione per entrare nel mondo dell’Intelligenza Artificiale </a:t>
            </a:r>
            <a:r>
              <a:rPr b="1" lang="it">
                <a:solidFill>
                  <a:srgbClr val="000000"/>
                </a:solidFill>
                <a:highlight>
                  <a:srgbClr val="FFFFFF"/>
                </a:highlight>
                <a:latin typeface="Arial"/>
                <a:ea typeface="Arial"/>
                <a:cs typeface="Arial"/>
                <a:sym typeface="Arial"/>
              </a:rPr>
              <a:t>generativa di testi</a:t>
            </a:r>
            <a:r>
              <a:rPr lang="it">
                <a:solidFill>
                  <a:srgbClr val="000000"/>
                </a:solidFill>
                <a:highlight>
                  <a:srgbClr val="FFFFFF"/>
                </a:highlight>
                <a:latin typeface="Arial"/>
                <a:ea typeface="Arial"/>
                <a:cs typeface="Arial"/>
                <a:sym typeface="Arial"/>
              </a:rPr>
              <a:t> con uno sguardo critico e costruttivo, orientato alla trasformazione sociale e alla cittadinanza attiva.</a:t>
            </a:r>
            <a:endParaRPr sz="2500"/>
          </a:p>
        </p:txBody>
      </p:sp>
      <p:pic>
        <p:nvPicPr>
          <p:cNvPr id="105" name="Google Shape;105;p17"/>
          <p:cNvPicPr preferRelativeResize="0"/>
          <p:nvPr/>
        </p:nvPicPr>
        <p:blipFill>
          <a:blip r:embed="rId3">
            <a:alphaModFix/>
          </a:blip>
          <a:stretch>
            <a:fillRect/>
          </a:stretch>
        </p:blipFill>
        <p:spPr>
          <a:xfrm>
            <a:off x="5082000" y="1304825"/>
            <a:ext cx="3686275" cy="368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311700" y="426225"/>
            <a:ext cx="56433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Come generare testi con l’IA</a:t>
            </a:r>
            <a:endParaRPr/>
          </a:p>
        </p:txBody>
      </p:sp>
      <p:sp>
        <p:nvSpPr>
          <p:cNvPr id="111" name="Google Shape;111;p18"/>
          <p:cNvSpPr txBox="1"/>
          <p:nvPr>
            <p:ph idx="1" type="body"/>
          </p:nvPr>
        </p:nvSpPr>
        <p:spPr>
          <a:xfrm>
            <a:off x="311700" y="1266325"/>
            <a:ext cx="5574900" cy="3534900"/>
          </a:xfrm>
          <a:prstGeom prst="rect">
            <a:avLst/>
          </a:prstGeom>
        </p:spPr>
        <p:txBody>
          <a:bodyPr anchorCtr="0" anchor="t" bIns="91425" lIns="91425" spcFirstLastPara="1" rIns="91425" wrap="square" tIns="91425">
            <a:normAutofit/>
          </a:bodyPr>
          <a:lstStyle/>
          <a:p>
            <a:pPr indent="0" lvl="0" marL="0" rtl="0" algn="l">
              <a:spcBef>
                <a:spcPts val="1400"/>
              </a:spcBef>
              <a:spcAft>
                <a:spcPts val="0"/>
              </a:spcAft>
              <a:buNone/>
            </a:pPr>
            <a:r>
              <a:rPr b="1" lang="it" sz="1600">
                <a:solidFill>
                  <a:srgbClr val="000000"/>
                </a:solidFill>
                <a:latin typeface="Arial"/>
                <a:ea typeface="Arial"/>
                <a:cs typeface="Arial"/>
                <a:sym typeface="Arial"/>
              </a:rPr>
              <a:t>Primo incontro – </a:t>
            </a:r>
            <a:r>
              <a:rPr b="1" lang="it" sz="1600">
                <a:solidFill>
                  <a:schemeClr val="accent1"/>
                </a:solidFill>
                <a:latin typeface="Arial"/>
                <a:ea typeface="Arial"/>
                <a:cs typeface="Arial"/>
                <a:sym typeface="Arial"/>
              </a:rPr>
              <a:t>2 aprile</a:t>
            </a:r>
            <a:r>
              <a:rPr b="1" lang="it" sz="1600">
                <a:solidFill>
                  <a:srgbClr val="000000"/>
                </a:solidFill>
                <a:latin typeface="Arial"/>
                <a:ea typeface="Arial"/>
                <a:cs typeface="Arial"/>
                <a:sym typeface="Arial"/>
              </a:rPr>
              <a:t> ore 18-20 </a:t>
            </a:r>
            <a:endParaRPr b="1" sz="1600">
              <a:solidFill>
                <a:srgbClr val="000000"/>
              </a:solidFill>
              <a:latin typeface="Arial"/>
              <a:ea typeface="Arial"/>
              <a:cs typeface="Arial"/>
              <a:sym typeface="Arial"/>
            </a:endParaRPr>
          </a:p>
          <a:p>
            <a:pPr indent="0" lvl="0" marL="0" rtl="0" algn="l">
              <a:spcBef>
                <a:spcPts val="1200"/>
              </a:spcBef>
              <a:spcAft>
                <a:spcPts val="0"/>
              </a:spcAft>
              <a:buNone/>
            </a:pPr>
            <a:r>
              <a:rPr b="1" lang="it" sz="1400">
                <a:solidFill>
                  <a:srgbClr val="000000"/>
                </a:solidFill>
                <a:latin typeface="Arial"/>
                <a:ea typeface="Arial"/>
                <a:cs typeface="Arial"/>
                <a:sym typeface="Arial"/>
              </a:rPr>
              <a:t>Intelligenza Artificiale e pace: introduzione teorica e strumenti operativi</a:t>
            </a:r>
            <a:endParaRPr b="1" sz="1400">
              <a:solidFill>
                <a:srgbClr val="000000"/>
              </a:solidFill>
              <a:latin typeface="Arial"/>
              <a:ea typeface="Arial"/>
              <a:cs typeface="Arial"/>
              <a:sym typeface="Arial"/>
            </a:endParaRPr>
          </a:p>
          <a:p>
            <a:pPr indent="0" lvl="0" marL="0" rtl="0" algn="l">
              <a:spcBef>
                <a:spcPts val="1200"/>
              </a:spcBef>
              <a:spcAft>
                <a:spcPts val="0"/>
              </a:spcAft>
              <a:buNone/>
            </a:pPr>
            <a:r>
              <a:rPr lang="it" sz="1400">
                <a:solidFill>
                  <a:srgbClr val="000000"/>
                </a:solidFill>
                <a:latin typeface="Arial"/>
                <a:ea typeface="Arial"/>
                <a:cs typeface="Arial"/>
                <a:sym typeface="Arial"/>
              </a:rPr>
              <a:t>Un’introduzione ai principali </a:t>
            </a:r>
            <a:r>
              <a:rPr b="1" lang="it" sz="1400">
                <a:solidFill>
                  <a:srgbClr val="000000"/>
                </a:solidFill>
                <a:latin typeface="Arial"/>
                <a:ea typeface="Arial"/>
                <a:cs typeface="Arial"/>
                <a:sym typeface="Arial"/>
              </a:rPr>
              <a:t>campi di impiego dell’Intelligenza Artificiale generativa di testi</a:t>
            </a:r>
            <a:r>
              <a:rPr lang="it" sz="1400">
                <a:solidFill>
                  <a:srgbClr val="000000"/>
                </a:solidFill>
                <a:latin typeface="Arial"/>
                <a:ea typeface="Arial"/>
                <a:cs typeface="Arial"/>
                <a:sym typeface="Arial"/>
              </a:rPr>
              <a:t> in ambito pacifista: dalla scrittura collaborativa alla formazione, dalla comunicazione nonviolenta alla documentazione delle violazioni dei diritti umani.</a:t>
            </a:r>
            <a:endParaRPr sz="1400">
              <a:solidFill>
                <a:srgbClr val="000000"/>
              </a:solidFill>
              <a:latin typeface="Arial"/>
              <a:ea typeface="Arial"/>
              <a:cs typeface="Arial"/>
              <a:sym typeface="Arial"/>
            </a:endParaRPr>
          </a:p>
          <a:p>
            <a:pPr indent="0" lvl="0" marL="0" rtl="0" algn="l">
              <a:spcBef>
                <a:spcPts val="1200"/>
              </a:spcBef>
              <a:spcAft>
                <a:spcPts val="1200"/>
              </a:spcAft>
              <a:buNone/>
            </a:pPr>
            <a:r>
              <a:rPr lang="it" sz="1400">
                <a:solidFill>
                  <a:srgbClr val="000000"/>
                </a:solidFill>
                <a:highlight>
                  <a:srgbClr val="FFFFFF"/>
                </a:highlight>
                <a:latin typeface="Arial"/>
                <a:ea typeface="Arial"/>
                <a:cs typeface="Arial"/>
                <a:sym typeface="Arial"/>
              </a:rPr>
              <a:t>Saranno presentati i principali software e assistenti AI come</a:t>
            </a:r>
            <a:r>
              <a:rPr lang="it" sz="1400">
                <a:solidFill>
                  <a:srgbClr val="000000"/>
                </a:solidFill>
                <a:latin typeface="Arial"/>
                <a:ea typeface="Arial"/>
                <a:cs typeface="Arial"/>
                <a:sym typeface="Arial"/>
              </a:rPr>
              <a:t> </a:t>
            </a:r>
            <a:r>
              <a:rPr b="1" lang="it" sz="1400">
                <a:solidFill>
                  <a:srgbClr val="000000"/>
                </a:solidFill>
                <a:latin typeface="Arial"/>
                <a:ea typeface="Arial"/>
                <a:cs typeface="Arial"/>
                <a:sym typeface="Arial"/>
              </a:rPr>
              <a:t>ChatGPT, Gemini, Copilot, DeepSeek, Claude, NotebookLM e Perplexity</a:t>
            </a:r>
            <a:r>
              <a:rPr lang="it" sz="1400">
                <a:solidFill>
                  <a:srgbClr val="000000"/>
                </a:solidFill>
                <a:highlight>
                  <a:srgbClr val="FFFFFF"/>
                </a:highlight>
                <a:latin typeface="Arial"/>
                <a:ea typeface="Arial"/>
                <a:cs typeface="Arial"/>
                <a:sym typeface="Arial"/>
              </a:rPr>
              <a:t>, con esempi pratici e indicazioni su come iniziare a usarli.</a:t>
            </a:r>
            <a:endParaRPr/>
          </a:p>
        </p:txBody>
      </p:sp>
      <p:sp>
        <p:nvSpPr>
          <p:cNvPr id="112" name="Google Shape;112;p18"/>
          <p:cNvSpPr txBox="1"/>
          <p:nvPr/>
        </p:nvSpPr>
        <p:spPr>
          <a:xfrm>
            <a:off x="6001800" y="426225"/>
            <a:ext cx="2963100" cy="307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it" sz="1200"/>
              <a:t>Sarà approfondito il concetto di </a:t>
            </a:r>
            <a:r>
              <a:rPr b="1" lang="it" sz="1200"/>
              <a:t>prompt</a:t>
            </a:r>
            <a:r>
              <a:rPr lang="it" sz="1200"/>
              <a:t>, cioè il modo in cui formuliamo le richieste all’IA per ottenere risultati efficaci e pertinenti. Un focus sarà dedicato a </a:t>
            </a:r>
            <a:r>
              <a:rPr b="1" lang="it" sz="1200"/>
              <a:t>strategie per scrivere prompt chiari, etici e orientati alla pace</a:t>
            </a:r>
            <a:r>
              <a:rPr lang="it" sz="1200"/>
              <a:t>.</a:t>
            </a:r>
            <a:endParaRPr sz="1200"/>
          </a:p>
          <a:p>
            <a:pPr indent="0" lvl="0" marL="0" rtl="0" algn="l">
              <a:lnSpc>
                <a:spcPct val="115000"/>
              </a:lnSpc>
              <a:spcBef>
                <a:spcPts val="1200"/>
              </a:spcBef>
              <a:spcAft>
                <a:spcPts val="0"/>
              </a:spcAft>
              <a:buNone/>
            </a:pPr>
            <a:r>
              <a:rPr lang="it" sz="1200"/>
              <a:t>Infine, una riflessione critica su </a:t>
            </a:r>
            <a:r>
              <a:rPr b="1" lang="it" sz="1200"/>
              <a:t>limiti e potenzialità dell’IA nel mediattivismo</a:t>
            </a:r>
            <a:r>
              <a:rPr lang="it" sz="1200"/>
              <a:t> </a:t>
            </a:r>
            <a:endParaRPr sz="1200"/>
          </a:p>
          <a:p>
            <a:pPr indent="-304800" lvl="0" marL="457200" rtl="0" algn="l">
              <a:lnSpc>
                <a:spcPct val="115000"/>
              </a:lnSpc>
              <a:spcBef>
                <a:spcPts val="1200"/>
              </a:spcBef>
              <a:spcAft>
                <a:spcPts val="0"/>
              </a:spcAft>
              <a:buSzPts val="1200"/>
              <a:buChar char="●"/>
            </a:pPr>
            <a:r>
              <a:rPr lang="it" sz="1200"/>
              <a:t>Come può rafforzare le nostre campagne? </a:t>
            </a:r>
            <a:endParaRPr sz="1200"/>
          </a:p>
          <a:p>
            <a:pPr indent="-304800" lvl="0" marL="457200" rtl="0" algn="l">
              <a:lnSpc>
                <a:spcPct val="115000"/>
              </a:lnSpc>
              <a:spcBef>
                <a:spcPts val="0"/>
              </a:spcBef>
              <a:spcAft>
                <a:spcPts val="0"/>
              </a:spcAft>
              <a:buSzPts val="1200"/>
              <a:buChar char="●"/>
            </a:pPr>
            <a:r>
              <a:rPr lang="it" sz="1200"/>
              <a:t>Che ruolo può avere nell’educazione alla pace?</a:t>
            </a:r>
            <a:endParaRPr sz="1900">
              <a:solidFill>
                <a:schemeClr val="dk2"/>
              </a:solidFill>
              <a:latin typeface="Open Sans"/>
              <a:ea typeface="Open Sans"/>
              <a:cs typeface="Open Sans"/>
              <a:sym typeface="Open Sans"/>
            </a:endParaRPr>
          </a:p>
        </p:txBody>
      </p:sp>
      <p:pic>
        <p:nvPicPr>
          <p:cNvPr id="113" name="Google Shape;113;p18"/>
          <p:cNvPicPr preferRelativeResize="0"/>
          <p:nvPr/>
        </p:nvPicPr>
        <p:blipFill>
          <a:blip r:embed="rId3">
            <a:alphaModFix/>
          </a:blip>
          <a:stretch>
            <a:fillRect/>
          </a:stretch>
        </p:blipFill>
        <p:spPr>
          <a:xfrm>
            <a:off x="6609900" y="3559863"/>
            <a:ext cx="1364074" cy="13640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311700" y="445025"/>
            <a:ext cx="57372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Personalizzare un LLM per la pace</a:t>
            </a:r>
            <a:endParaRPr/>
          </a:p>
        </p:txBody>
      </p:sp>
      <p:sp>
        <p:nvSpPr>
          <p:cNvPr id="119" name="Google Shape;119;p19"/>
          <p:cNvSpPr txBox="1"/>
          <p:nvPr>
            <p:ph idx="1" type="body"/>
          </p:nvPr>
        </p:nvSpPr>
        <p:spPr>
          <a:xfrm>
            <a:off x="311700" y="1102175"/>
            <a:ext cx="5445600" cy="2165700"/>
          </a:xfrm>
          <a:prstGeom prst="rect">
            <a:avLst/>
          </a:prstGeom>
        </p:spPr>
        <p:txBody>
          <a:bodyPr anchorCtr="0" anchor="t" bIns="91425" lIns="91425" spcFirstLastPara="1" rIns="91425" wrap="square" tIns="91425">
            <a:normAutofit/>
          </a:bodyPr>
          <a:lstStyle/>
          <a:p>
            <a:pPr indent="0" lvl="0" marL="0" rtl="0" algn="l">
              <a:spcBef>
                <a:spcPts val="1400"/>
              </a:spcBef>
              <a:spcAft>
                <a:spcPts val="0"/>
              </a:spcAft>
              <a:buNone/>
            </a:pPr>
            <a:r>
              <a:rPr b="1" lang="it" sz="1600">
                <a:solidFill>
                  <a:srgbClr val="000000"/>
                </a:solidFill>
                <a:latin typeface="Arial"/>
                <a:ea typeface="Arial"/>
                <a:cs typeface="Arial"/>
                <a:sym typeface="Arial"/>
              </a:rPr>
              <a:t>Secondo incontro – </a:t>
            </a:r>
            <a:r>
              <a:rPr b="1" lang="it" sz="1600">
                <a:solidFill>
                  <a:schemeClr val="accent1"/>
                </a:solidFill>
                <a:latin typeface="Arial"/>
                <a:ea typeface="Arial"/>
                <a:cs typeface="Arial"/>
                <a:sym typeface="Arial"/>
              </a:rPr>
              <a:t>9 aprile</a:t>
            </a:r>
            <a:r>
              <a:rPr b="1" lang="it" sz="1600">
                <a:solidFill>
                  <a:srgbClr val="000000"/>
                </a:solidFill>
                <a:latin typeface="Arial"/>
                <a:ea typeface="Arial"/>
                <a:cs typeface="Arial"/>
                <a:sym typeface="Arial"/>
              </a:rPr>
              <a:t>, ore 18-20 </a:t>
            </a:r>
            <a:endParaRPr b="1" sz="1600">
              <a:solidFill>
                <a:srgbClr val="000000"/>
              </a:solidFill>
              <a:latin typeface="Arial"/>
              <a:ea typeface="Arial"/>
              <a:cs typeface="Arial"/>
              <a:sym typeface="Arial"/>
            </a:endParaRPr>
          </a:p>
          <a:p>
            <a:pPr indent="0" lvl="0" marL="0" rtl="0" algn="l">
              <a:spcBef>
                <a:spcPts val="1200"/>
              </a:spcBef>
              <a:spcAft>
                <a:spcPts val="0"/>
              </a:spcAft>
              <a:buNone/>
            </a:pPr>
            <a:r>
              <a:rPr b="1" lang="it" sz="1400">
                <a:solidFill>
                  <a:srgbClr val="000000"/>
                </a:solidFill>
                <a:latin typeface="Arial"/>
                <a:ea typeface="Arial"/>
                <a:cs typeface="Arial"/>
                <a:sym typeface="Arial"/>
              </a:rPr>
              <a:t>Scrivere con ChatGPT in modo pacifista e nonviolento</a:t>
            </a:r>
            <a:endParaRPr b="1" sz="1400">
              <a:solidFill>
                <a:srgbClr val="000000"/>
              </a:solidFill>
              <a:latin typeface="Arial"/>
              <a:ea typeface="Arial"/>
              <a:cs typeface="Arial"/>
              <a:sym typeface="Arial"/>
            </a:endParaRPr>
          </a:p>
          <a:p>
            <a:pPr indent="0" lvl="0" marL="0" rtl="0" algn="l">
              <a:spcBef>
                <a:spcPts val="1200"/>
              </a:spcBef>
              <a:spcAft>
                <a:spcPts val="1200"/>
              </a:spcAft>
              <a:buNone/>
            </a:pPr>
            <a:r>
              <a:rPr lang="it" sz="1400">
                <a:solidFill>
                  <a:srgbClr val="000000"/>
                </a:solidFill>
                <a:latin typeface="Arial"/>
                <a:ea typeface="Arial"/>
                <a:cs typeface="Arial"/>
                <a:sym typeface="Arial"/>
              </a:rPr>
              <a:t>Un laboratorio interattivo dedicato all’uso di ChatGPT per generare </a:t>
            </a:r>
            <a:r>
              <a:rPr b="1" lang="it" sz="1400">
                <a:solidFill>
                  <a:srgbClr val="000000"/>
                </a:solidFill>
                <a:latin typeface="Arial"/>
                <a:ea typeface="Arial"/>
                <a:cs typeface="Arial"/>
                <a:sym typeface="Arial"/>
              </a:rPr>
              <a:t>testi coerenti con una cultura di pace</a:t>
            </a:r>
            <a:r>
              <a:rPr lang="it" sz="1400">
                <a:solidFill>
                  <a:srgbClr val="000000"/>
                </a:solidFill>
                <a:latin typeface="Arial"/>
                <a:ea typeface="Arial"/>
                <a:cs typeface="Arial"/>
                <a:sym typeface="Arial"/>
              </a:rPr>
              <a:t>: articoli, lettere, comunicati stampa, materiali educativi e testi per i social.</a:t>
            </a:r>
            <a:endParaRPr/>
          </a:p>
        </p:txBody>
      </p:sp>
      <p:sp>
        <p:nvSpPr>
          <p:cNvPr id="120" name="Google Shape;120;p19"/>
          <p:cNvSpPr txBox="1"/>
          <p:nvPr/>
        </p:nvSpPr>
        <p:spPr>
          <a:xfrm>
            <a:off x="6048975" y="555025"/>
            <a:ext cx="2935200" cy="38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it"/>
              <a:t>Verranno esplorati metodi per istruire l’IA a </a:t>
            </a:r>
            <a:r>
              <a:rPr b="1" lang="it"/>
              <a:t>utilizzare un linguaggio empatico e nonviolento</a:t>
            </a:r>
            <a:r>
              <a:rPr lang="it"/>
              <a:t> e per evitare cerchiobottismi, luoghi comuni e narrazioni belliche. </a:t>
            </a:r>
            <a:endParaRPr/>
          </a:p>
          <a:p>
            <a:pPr indent="0" lvl="0" marL="0" rtl="0" algn="l">
              <a:lnSpc>
                <a:spcPct val="115000"/>
              </a:lnSpc>
              <a:spcBef>
                <a:spcPts val="1200"/>
              </a:spcBef>
              <a:spcAft>
                <a:spcPts val="1200"/>
              </a:spcAft>
              <a:buNone/>
            </a:pPr>
            <a:r>
              <a:rPr lang="it"/>
              <a:t>I partecipanti potranno proporre esempi concreti da rielaborare insieme.</a:t>
            </a:r>
            <a:endParaRPr sz="1800">
              <a:solidFill>
                <a:schemeClr val="dk2"/>
              </a:solidFill>
              <a:latin typeface="Open Sans"/>
              <a:ea typeface="Open Sans"/>
              <a:cs typeface="Open Sans"/>
              <a:sym typeface="Open Sans"/>
            </a:endParaRPr>
          </a:p>
        </p:txBody>
      </p:sp>
      <p:pic>
        <p:nvPicPr>
          <p:cNvPr id="121" name="Google Shape;121;p19"/>
          <p:cNvPicPr preferRelativeResize="0"/>
          <p:nvPr/>
        </p:nvPicPr>
        <p:blipFill>
          <a:blip r:embed="rId3">
            <a:alphaModFix/>
          </a:blip>
          <a:stretch>
            <a:fillRect/>
          </a:stretch>
        </p:blipFill>
        <p:spPr>
          <a:xfrm>
            <a:off x="6648725" y="3267950"/>
            <a:ext cx="1539251" cy="1539251"/>
          </a:xfrm>
          <a:prstGeom prst="rect">
            <a:avLst/>
          </a:prstGeom>
          <a:noFill/>
          <a:ln>
            <a:noFill/>
          </a:ln>
        </p:spPr>
      </p:pic>
      <p:pic>
        <p:nvPicPr>
          <p:cNvPr id="122" name="Google Shape;122;p19"/>
          <p:cNvPicPr preferRelativeResize="0"/>
          <p:nvPr/>
        </p:nvPicPr>
        <p:blipFill>
          <a:blip r:embed="rId4">
            <a:alphaModFix/>
          </a:blip>
          <a:stretch>
            <a:fillRect/>
          </a:stretch>
        </p:blipFill>
        <p:spPr>
          <a:xfrm>
            <a:off x="513175" y="2875200"/>
            <a:ext cx="2375075" cy="1991026"/>
          </a:xfrm>
          <a:prstGeom prst="rect">
            <a:avLst/>
          </a:prstGeom>
          <a:noFill/>
          <a:ln>
            <a:noFill/>
          </a:ln>
        </p:spPr>
      </p:pic>
      <p:sp>
        <p:nvSpPr>
          <p:cNvPr id="123" name="Google Shape;123;p19"/>
          <p:cNvSpPr txBox="1"/>
          <p:nvPr/>
        </p:nvSpPr>
        <p:spPr>
          <a:xfrm>
            <a:off x="3041825" y="3541850"/>
            <a:ext cx="3606900" cy="73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800">
                <a:solidFill>
                  <a:schemeClr val="dk2"/>
                </a:solidFill>
                <a:latin typeface="Open Sans"/>
                <a:ea typeface="Open Sans"/>
                <a:cs typeface="Open Sans"/>
                <a:sym typeface="Open Sans"/>
              </a:rPr>
              <a:t>Come personalizzare ChatGPT?</a:t>
            </a:r>
            <a:endParaRPr sz="1800">
              <a:solidFill>
                <a:schemeClr val="dk2"/>
              </a:solidFill>
              <a:latin typeface="Open Sans"/>
              <a:ea typeface="Open Sans"/>
              <a:cs typeface="Open Sans"/>
              <a:sym typeface="Open Sans"/>
            </a:endParaRPr>
          </a:p>
          <a:p>
            <a:pPr indent="0" lvl="0" marL="0" rtl="0" algn="l">
              <a:spcBef>
                <a:spcPts val="0"/>
              </a:spcBef>
              <a:spcAft>
                <a:spcPts val="0"/>
              </a:spcAft>
              <a:buNone/>
            </a:pPr>
            <a:r>
              <a:rPr lang="it" u="sng">
                <a:solidFill>
                  <a:schemeClr val="hlink"/>
                </a:solidFill>
                <a:latin typeface="Open Sans"/>
                <a:ea typeface="Open Sans"/>
                <a:cs typeface="Open Sans"/>
                <a:sym typeface="Open Sans"/>
                <a:hlinkClick r:id="rId5"/>
              </a:rPr>
              <a:t>Clicca qui</a:t>
            </a:r>
            <a:r>
              <a:rPr lang="it">
                <a:solidFill>
                  <a:schemeClr val="dk2"/>
                </a:solidFill>
                <a:latin typeface="Open Sans"/>
                <a:ea typeface="Open Sans"/>
                <a:cs typeface="Open Sans"/>
                <a:sym typeface="Open Sans"/>
              </a:rPr>
              <a:t> per vedere come fare.</a:t>
            </a:r>
            <a:endParaRPr>
              <a:solidFill>
                <a:schemeClr val="dk2"/>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Ricercare, documentare, verificare, analizzare con l’IA</a:t>
            </a:r>
            <a:endParaRPr/>
          </a:p>
        </p:txBody>
      </p:sp>
      <p:sp>
        <p:nvSpPr>
          <p:cNvPr id="129" name="Google Shape;129;p20"/>
          <p:cNvSpPr txBox="1"/>
          <p:nvPr>
            <p:ph idx="1" type="body"/>
          </p:nvPr>
        </p:nvSpPr>
        <p:spPr>
          <a:xfrm>
            <a:off x="311700" y="1266325"/>
            <a:ext cx="5370300" cy="3302700"/>
          </a:xfrm>
          <a:prstGeom prst="rect">
            <a:avLst/>
          </a:prstGeom>
        </p:spPr>
        <p:txBody>
          <a:bodyPr anchorCtr="0" anchor="t" bIns="91425" lIns="91425" spcFirstLastPara="1" rIns="91425" wrap="square" tIns="91425">
            <a:normAutofit lnSpcReduction="20000"/>
          </a:bodyPr>
          <a:lstStyle/>
          <a:p>
            <a:pPr indent="0" lvl="0" marL="0" rtl="0" algn="l">
              <a:spcBef>
                <a:spcPts val="1400"/>
              </a:spcBef>
              <a:spcAft>
                <a:spcPts val="0"/>
              </a:spcAft>
              <a:buNone/>
            </a:pPr>
            <a:r>
              <a:rPr b="1" lang="it" sz="1600">
                <a:solidFill>
                  <a:srgbClr val="000000"/>
                </a:solidFill>
                <a:latin typeface="Arial"/>
                <a:ea typeface="Arial"/>
                <a:cs typeface="Arial"/>
                <a:sym typeface="Arial"/>
              </a:rPr>
              <a:t>Terzo incontro – </a:t>
            </a:r>
            <a:r>
              <a:rPr b="1" lang="it" sz="1600">
                <a:solidFill>
                  <a:schemeClr val="accent1"/>
                </a:solidFill>
                <a:latin typeface="Arial"/>
                <a:ea typeface="Arial"/>
                <a:cs typeface="Arial"/>
                <a:sym typeface="Arial"/>
              </a:rPr>
              <a:t>15 aprile</a:t>
            </a:r>
            <a:r>
              <a:rPr b="1" lang="it" sz="1600">
                <a:solidFill>
                  <a:srgbClr val="000000"/>
                </a:solidFill>
                <a:latin typeface="Arial"/>
                <a:ea typeface="Arial"/>
                <a:cs typeface="Arial"/>
                <a:sym typeface="Arial"/>
              </a:rPr>
              <a:t>, ore 18-20</a:t>
            </a:r>
            <a:endParaRPr b="1" sz="1600">
              <a:solidFill>
                <a:srgbClr val="000000"/>
              </a:solidFill>
              <a:latin typeface="Arial"/>
              <a:ea typeface="Arial"/>
              <a:cs typeface="Arial"/>
              <a:sym typeface="Arial"/>
            </a:endParaRPr>
          </a:p>
          <a:p>
            <a:pPr indent="0" lvl="0" marL="0" rtl="0" algn="l">
              <a:spcBef>
                <a:spcPts val="1200"/>
              </a:spcBef>
              <a:spcAft>
                <a:spcPts val="0"/>
              </a:spcAft>
              <a:buNone/>
            </a:pPr>
            <a:r>
              <a:rPr b="1" lang="it" sz="1400">
                <a:solidFill>
                  <a:srgbClr val="000000"/>
                </a:solidFill>
                <a:latin typeface="Arial"/>
                <a:ea typeface="Arial"/>
                <a:cs typeface="Arial"/>
                <a:sym typeface="Arial"/>
              </a:rPr>
              <a:t>NotebookLM e Perplexity: le nuove frontiere dell’IA per chi costruisce la pace</a:t>
            </a:r>
            <a:endParaRPr b="1" sz="1400">
              <a:solidFill>
                <a:srgbClr val="000000"/>
              </a:solidFill>
              <a:latin typeface="Arial"/>
              <a:ea typeface="Arial"/>
              <a:cs typeface="Arial"/>
              <a:sym typeface="Arial"/>
            </a:endParaRPr>
          </a:p>
          <a:p>
            <a:pPr indent="0" lvl="0" marL="0" rtl="0" algn="l">
              <a:spcBef>
                <a:spcPts val="1200"/>
              </a:spcBef>
              <a:spcAft>
                <a:spcPts val="0"/>
              </a:spcAft>
              <a:buNone/>
            </a:pPr>
            <a:r>
              <a:rPr lang="it" sz="1400">
                <a:solidFill>
                  <a:srgbClr val="000000"/>
                </a:solidFill>
                <a:latin typeface="Arial"/>
                <a:ea typeface="Arial"/>
                <a:cs typeface="Arial"/>
                <a:sym typeface="Arial"/>
              </a:rPr>
              <a:t>L’ultimo incontro sarà dedicato a due strumenti innovativi:</a:t>
            </a:r>
            <a:endParaRPr sz="1400">
              <a:solidFill>
                <a:srgbClr val="000000"/>
              </a:solidFill>
              <a:latin typeface="Arial"/>
              <a:ea typeface="Arial"/>
              <a:cs typeface="Arial"/>
              <a:sym typeface="Arial"/>
            </a:endParaRPr>
          </a:p>
          <a:p>
            <a:pPr indent="-317500" lvl="0" marL="596900" rtl="0" algn="l">
              <a:spcBef>
                <a:spcPts val="1200"/>
              </a:spcBef>
              <a:spcAft>
                <a:spcPts val="0"/>
              </a:spcAft>
              <a:buClr>
                <a:srgbClr val="000000"/>
              </a:buClr>
              <a:buSzPts val="1400"/>
              <a:buFont typeface="Arial"/>
              <a:buChar char="●"/>
            </a:pPr>
            <a:r>
              <a:rPr b="1" lang="it" sz="1400">
                <a:solidFill>
                  <a:srgbClr val="000000"/>
                </a:solidFill>
                <a:latin typeface="Arial"/>
                <a:ea typeface="Arial"/>
                <a:cs typeface="Arial"/>
                <a:sym typeface="Arial"/>
              </a:rPr>
              <a:t>NotebookLM</a:t>
            </a:r>
            <a:r>
              <a:rPr lang="it" sz="1400">
                <a:solidFill>
                  <a:srgbClr val="000000"/>
                </a:solidFill>
                <a:latin typeface="Arial"/>
                <a:ea typeface="Arial"/>
                <a:cs typeface="Arial"/>
                <a:sym typeface="Arial"/>
              </a:rPr>
              <a:t>: un assistente che permette di caricare documenti, appunti, articoli e ottenere sintesi, analisi e connessioni in tempo reale. Utile per chi studia, scrive e documenta.</a:t>
            </a:r>
            <a:endParaRPr sz="1400">
              <a:solidFill>
                <a:srgbClr val="000000"/>
              </a:solidFill>
              <a:latin typeface="Arial"/>
              <a:ea typeface="Arial"/>
              <a:cs typeface="Arial"/>
              <a:sym typeface="Arial"/>
            </a:endParaRPr>
          </a:p>
          <a:p>
            <a:pPr indent="-317500" lvl="0" marL="596900" rtl="0" algn="l">
              <a:spcBef>
                <a:spcPts val="0"/>
              </a:spcBef>
              <a:spcAft>
                <a:spcPts val="0"/>
              </a:spcAft>
              <a:buClr>
                <a:srgbClr val="000000"/>
              </a:buClr>
              <a:buSzPts val="1400"/>
              <a:buFont typeface="Arial"/>
              <a:buChar char="●"/>
            </a:pPr>
            <a:r>
              <a:rPr b="1" lang="it" sz="1400">
                <a:solidFill>
                  <a:srgbClr val="000000"/>
                </a:solidFill>
                <a:latin typeface="Arial"/>
                <a:ea typeface="Arial"/>
                <a:cs typeface="Arial"/>
                <a:sym typeface="Arial"/>
              </a:rPr>
              <a:t>Perplexity</a:t>
            </a:r>
            <a:r>
              <a:rPr lang="it" sz="1400">
                <a:solidFill>
                  <a:srgbClr val="000000"/>
                </a:solidFill>
                <a:latin typeface="Arial"/>
                <a:ea typeface="Arial"/>
                <a:cs typeface="Arial"/>
                <a:sym typeface="Arial"/>
              </a:rPr>
              <a:t>: un motore di ricerca potenziato dall’IA, capace di fornire risposte argomentate e fonti affidabili, utile per il fact-checking e la creazione di contenuti informativi.</a:t>
            </a:r>
            <a:endParaRPr/>
          </a:p>
        </p:txBody>
      </p:sp>
      <p:sp>
        <p:nvSpPr>
          <p:cNvPr id="130" name="Google Shape;130;p20"/>
          <p:cNvSpPr txBox="1"/>
          <p:nvPr/>
        </p:nvSpPr>
        <p:spPr>
          <a:xfrm>
            <a:off x="5757325" y="1266325"/>
            <a:ext cx="3113700" cy="241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it"/>
              <a:t>Scopriremo come questi strumenti possono </a:t>
            </a:r>
            <a:r>
              <a:rPr b="1" lang="it"/>
              <a:t>potenziare il lavoro dei costruttori di pace</a:t>
            </a:r>
            <a:r>
              <a:rPr lang="it"/>
              <a:t>, favorendo la qualità dell’informazione, la riflessione critica e la produzione autonoma di contenuti per un mediattivismo pacifista efficace e veloce.</a:t>
            </a:r>
            <a:endParaRPr sz="2100">
              <a:solidFill>
                <a:schemeClr val="dk2"/>
              </a:solidFill>
              <a:latin typeface="Open Sans"/>
              <a:ea typeface="Open Sans"/>
              <a:cs typeface="Open Sans"/>
              <a:sym typeface="Open Sans"/>
            </a:endParaRPr>
          </a:p>
        </p:txBody>
      </p:sp>
      <p:pic>
        <p:nvPicPr>
          <p:cNvPr id="131" name="Google Shape;131;p20"/>
          <p:cNvPicPr preferRelativeResize="0"/>
          <p:nvPr/>
        </p:nvPicPr>
        <p:blipFill>
          <a:blip r:embed="rId3">
            <a:alphaModFix/>
          </a:blip>
          <a:stretch>
            <a:fillRect/>
          </a:stretch>
        </p:blipFill>
        <p:spPr>
          <a:xfrm>
            <a:off x="6513725" y="3313550"/>
            <a:ext cx="1600899" cy="16009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Cominciamo?</a:t>
            </a:r>
            <a:endParaRPr/>
          </a:p>
        </p:txBody>
      </p:sp>
      <p:sp>
        <p:nvSpPr>
          <p:cNvPr id="137" name="Google Shape;137;p21"/>
          <p:cNvSpPr txBox="1"/>
          <p:nvPr>
            <p:ph idx="1" type="body"/>
          </p:nvPr>
        </p:nvSpPr>
        <p:spPr>
          <a:xfrm>
            <a:off x="311700" y="1079925"/>
            <a:ext cx="5219400" cy="1010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a:t>Alzate la mano durante la spiegazione o scrivere la domanda nella chat</a:t>
            </a:r>
            <a:endParaRPr/>
          </a:p>
        </p:txBody>
      </p:sp>
      <p:pic>
        <p:nvPicPr>
          <p:cNvPr id="138" name="Google Shape;138;p21"/>
          <p:cNvPicPr preferRelativeResize="0"/>
          <p:nvPr/>
        </p:nvPicPr>
        <p:blipFill>
          <a:blip r:embed="rId3">
            <a:alphaModFix/>
          </a:blip>
          <a:stretch>
            <a:fillRect/>
          </a:stretch>
        </p:blipFill>
        <p:spPr>
          <a:xfrm>
            <a:off x="4838926" y="1051725"/>
            <a:ext cx="4062350" cy="3556175"/>
          </a:xfrm>
          <a:prstGeom prst="rect">
            <a:avLst/>
          </a:prstGeom>
          <a:noFill/>
          <a:ln>
            <a:noFill/>
          </a:ln>
        </p:spPr>
      </p:pic>
      <p:pic>
        <p:nvPicPr>
          <p:cNvPr id="139" name="Google Shape;139;p21"/>
          <p:cNvPicPr preferRelativeResize="0"/>
          <p:nvPr/>
        </p:nvPicPr>
        <p:blipFill>
          <a:blip r:embed="rId4">
            <a:alphaModFix/>
          </a:blip>
          <a:stretch>
            <a:fillRect/>
          </a:stretch>
        </p:blipFill>
        <p:spPr>
          <a:xfrm>
            <a:off x="741601" y="2161703"/>
            <a:ext cx="3934226" cy="239079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