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7" r:id="rId3"/>
    <p:sldId id="257" r:id="rId4"/>
    <p:sldId id="258" r:id="rId5"/>
    <p:sldId id="260" r:id="rId6"/>
    <p:sldId id="261" r:id="rId7"/>
    <p:sldId id="263" r:id="rId8"/>
    <p:sldId id="265" r:id="rId9"/>
    <p:sldId id="283" r:id="rId10"/>
    <p:sldId id="268" r:id="rId11"/>
    <p:sldId id="269" r:id="rId12"/>
    <p:sldId id="270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1074" y="-96"/>
      </p:cViewPr>
      <p:guideLst>
        <p:guide orient="horz" pos="2160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38E8A-6460-4EA9-B779-4F99531ABE3A}" type="datetimeFigureOut">
              <a:rPr lang="it-IT" smtClean="0"/>
              <a:t>10/06/2021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C9BF1-B1BC-4B9D-8315-150AA0DD57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09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9FA7F-CBD6-4BE6-B011-16B69473A05A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912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2355-D5F6-4F7C-AA47-CCFB427E9F22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33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C4A4-9024-4798-9387-407A6773667A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85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19B7-6313-4216-B001-A803D266A862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87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03C6-7B58-4804-8C2D-8AEDFA8FE99A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8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37EF-6B40-491D-A574-95F786C80088}" type="datetime1">
              <a:rPr lang="it-IT" smtClean="0"/>
              <a:t>10/06/2021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6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9E2A-B559-4CAF-9279-E67F161458A7}" type="datetime1">
              <a:rPr lang="it-IT" smtClean="0"/>
              <a:t>10/06/2021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23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953E3-A689-435F-8DFA-5B8A7B175B6D}" type="datetime1">
              <a:rPr lang="it-IT" smtClean="0"/>
              <a:t>10/06/2021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57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2D74-AC88-4702-875F-0B38925427D2}" type="datetime1">
              <a:rPr lang="it-IT" smtClean="0"/>
              <a:t>10/06/2021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02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107-AB9B-42B8-9808-D8D0187054DA}" type="datetime1">
              <a:rPr lang="it-IT" smtClean="0"/>
              <a:t>10/06/2021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96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0538-C101-4FD5-BDCB-A36714F30CC5}" type="datetime1">
              <a:rPr lang="it-IT" smtClean="0"/>
              <a:t>10/06/2021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6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2FE05-9392-499B-8868-EB9190DD7749}" type="datetime1">
              <a:rPr lang="it-IT" smtClean="0"/>
              <a:t>10/06/2021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42E1A-DA6E-47DC-A386-E345E3D127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41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953294"/>
            <a:ext cx="7772400" cy="2475706"/>
          </a:xfrm>
        </p:spPr>
        <p:txBody>
          <a:bodyPr/>
          <a:lstStyle/>
          <a:p>
            <a:r>
              <a:rPr lang="it-IT" dirty="0" smtClean="0"/>
              <a:t>PIANO NAZIONALE DI RIPRESA E RESILIENZA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3038" y="3429000"/>
            <a:ext cx="6400800" cy="2472680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tx1"/>
                </a:solidFill>
              </a:rPr>
              <a:t>Probabili coinvolgimenti di Leonardo (ma non solo) nelle Missioni del </a:t>
            </a:r>
            <a:r>
              <a:rPr lang="it-IT" sz="4000" b="1" dirty="0" err="1" smtClean="0">
                <a:solidFill>
                  <a:schemeClr val="tx1"/>
                </a:solidFill>
              </a:rPr>
              <a:t>Pnrr</a:t>
            </a:r>
            <a:endParaRPr lang="it-IT" sz="4000" b="1" dirty="0" smtClean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067944" y="316739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</a:t>
            </a:r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tx1"/>
                </a:solidFill>
              </a:rPr>
              <a:t>rds</a:t>
            </a:r>
            <a:r>
              <a:rPr lang="it-IT" dirty="0" smtClean="0">
                <a:solidFill>
                  <a:schemeClr val="tx1"/>
                </a:solidFill>
              </a:rPr>
              <a:t>/</a:t>
            </a:r>
            <a:r>
              <a:rPr lang="it-IT" dirty="0" err="1" smtClean="0">
                <a:solidFill>
                  <a:schemeClr val="tx1"/>
                </a:solidFill>
              </a:rPr>
              <a:t>PeaceLink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>
                <a:solidFill>
                  <a:schemeClr val="tx1"/>
                </a:solidFill>
              </a:rPr>
              <a:t>1</a:t>
            </a:fld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23875" y="6021288"/>
            <a:ext cx="2391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Leonardo S.p.A.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67840" y="764704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</a:t>
            </a:r>
            <a:r>
              <a:rPr lang="it-IT" sz="3200" b="1" dirty="0" smtClean="0"/>
              <a:t>Budget  Difesa  2021</a:t>
            </a:r>
          </a:p>
          <a:p>
            <a:endParaRPr lang="it-IT" sz="2400" dirty="0" smtClean="0"/>
          </a:p>
          <a:p>
            <a:r>
              <a:rPr lang="it-IT" sz="2400" dirty="0" smtClean="0"/>
              <a:t>Spesa Funzione Difesa: </a:t>
            </a:r>
            <a:r>
              <a:rPr lang="it-IT" sz="2400" b="1" dirty="0" smtClean="0"/>
              <a:t>circa 25.000 milioni di euro </a:t>
            </a:r>
          </a:p>
          <a:p>
            <a:r>
              <a:rPr lang="it-IT" sz="2400" b="1" dirty="0" smtClean="0"/>
              <a:t>                                                </a:t>
            </a:r>
            <a:r>
              <a:rPr lang="it-IT" sz="2000" dirty="0" smtClean="0"/>
              <a:t>di cui </a:t>
            </a:r>
          </a:p>
          <a:p>
            <a:r>
              <a:rPr lang="it-IT" sz="2400" dirty="0" smtClean="0"/>
              <a:t>Spesa per investimenti: </a:t>
            </a:r>
            <a:r>
              <a:rPr lang="it-IT" sz="2400" b="1" dirty="0" smtClean="0"/>
              <a:t>7.633 milioni di euro                       </a:t>
            </a:r>
            <a:r>
              <a:rPr lang="it-IT" sz="2400" dirty="0" smtClean="0"/>
              <a:t>(</a:t>
            </a:r>
            <a:r>
              <a:rPr lang="it-IT" dirty="0" smtClean="0"/>
              <a:t>comprensivo dei </a:t>
            </a:r>
            <a:r>
              <a:rPr lang="it-IT" b="1" dirty="0" smtClean="0"/>
              <a:t>3.347</a:t>
            </a:r>
            <a:r>
              <a:rPr lang="it-IT" dirty="0" smtClean="0"/>
              <a:t> milioni di euro destinati dal </a:t>
            </a:r>
            <a:r>
              <a:rPr lang="it-IT" b="1" dirty="0" smtClean="0"/>
              <a:t>MISE</a:t>
            </a:r>
            <a:r>
              <a:rPr lang="it-IT" sz="2400" dirty="0" smtClean="0"/>
              <a:t>) </a:t>
            </a:r>
          </a:p>
          <a:p>
            <a:r>
              <a:rPr lang="it-IT" sz="2400" dirty="0" smtClean="0"/>
              <a:t>Spesa per missioni internazionali: </a:t>
            </a:r>
            <a:r>
              <a:rPr lang="it-IT" sz="2400" b="1" dirty="0" smtClean="0"/>
              <a:t>1.483 milioni di euro </a:t>
            </a:r>
          </a:p>
          <a:p>
            <a:r>
              <a:rPr lang="it-IT" sz="2400" dirty="0" smtClean="0"/>
              <a:t>Spesa complessiva: circa </a:t>
            </a:r>
            <a:r>
              <a:rPr lang="it-IT" sz="2400" b="1" dirty="0" smtClean="0"/>
              <a:t>30.000 milioni di euro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                            Fatturato LEONARDO 2020</a:t>
            </a:r>
          </a:p>
          <a:p>
            <a:endParaRPr lang="it-IT" sz="2400" b="1" dirty="0"/>
          </a:p>
          <a:p>
            <a:r>
              <a:rPr lang="it-IT" sz="2400" b="1" dirty="0" smtClean="0"/>
              <a:t>Militare</a:t>
            </a:r>
            <a:r>
              <a:rPr lang="it-IT" sz="2400" dirty="0" smtClean="0"/>
              <a:t>  :  73%                            </a:t>
            </a:r>
            <a:r>
              <a:rPr lang="it-IT" sz="2400" b="1" dirty="0" smtClean="0"/>
              <a:t>Governativo</a:t>
            </a:r>
            <a:r>
              <a:rPr lang="it-IT" sz="2400" dirty="0" smtClean="0"/>
              <a:t>   :  17%</a:t>
            </a:r>
          </a:p>
          <a:p>
            <a:r>
              <a:rPr lang="it-IT" sz="2400" b="1" dirty="0" smtClean="0"/>
              <a:t>Civile </a:t>
            </a:r>
            <a:r>
              <a:rPr lang="it-IT" sz="2400" dirty="0" smtClean="0"/>
              <a:t>     :   27%                            </a:t>
            </a:r>
            <a:r>
              <a:rPr lang="it-IT" sz="2400" b="1" dirty="0" smtClean="0"/>
              <a:t>Non Governativo  </a:t>
            </a:r>
            <a:r>
              <a:rPr lang="it-IT" sz="2400" dirty="0" smtClean="0"/>
              <a:t>:  83% </a:t>
            </a:r>
            <a:endParaRPr lang="it-IT" sz="24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237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052736"/>
            <a:ext cx="763284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Struttura </a:t>
            </a:r>
            <a:r>
              <a:rPr lang="it-IT" sz="2400" b="1" dirty="0" smtClean="0"/>
              <a:t>Azionariato</a:t>
            </a:r>
          </a:p>
          <a:p>
            <a:endParaRPr lang="it-IT" dirty="0"/>
          </a:p>
          <a:p>
            <a:r>
              <a:rPr lang="it-IT" dirty="0"/>
              <a:t>INVESTITORI </a:t>
            </a:r>
            <a:r>
              <a:rPr lang="it-IT" dirty="0" smtClean="0"/>
              <a:t>ISTITUZIONALI                                                           48,8</a:t>
            </a:r>
            <a:r>
              <a:rPr lang="it-IT" dirty="0"/>
              <a:t>%</a:t>
            </a:r>
          </a:p>
          <a:p>
            <a:r>
              <a:rPr lang="it-IT" dirty="0"/>
              <a:t>MINISTERO DELL'ECONOMIA E DELLE </a:t>
            </a:r>
            <a:r>
              <a:rPr lang="it-IT" dirty="0" smtClean="0"/>
              <a:t>FINANZE                         30,2</a:t>
            </a:r>
            <a:r>
              <a:rPr lang="it-IT" dirty="0"/>
              <a:t>%</a:t>
            </a:r>
          </a:p>
          <a:p>
            <a:r>
              <a:rPr lang="it-IT" dirty="0"/>
              <a:t>INVESTITORI </a:t>
            </a:r>
            <a:r>
              <a:rPr lang="it-IT" dirty="0" smtClean="0"/>
              <a:t>INDIVIDUALI                                                               17,5</a:t>
            </a:r>
            <a:r>
              <a:rPr lang="it-IT" dirty="0"/>
              <a:t>%</a:t>
            </a:r>
          </a:p>
          <a:p>
            <a:r>
              <a:rPr lang="it-IT" dirty="0"/>
              <a:t>INVESTITORI ISTITUZIONALI NON </a:t>
            </a:r>
            <a:r>
              <a:rPr lang="it-IT" dirty="0" smtClean="0"/>
              <a:t>IDENTIFICATI                          3,0</a:t>
            </a:r>
            <a:r>
              <a:rPr lang="it-IT" dirty="0"/>
              <a:t>%</a:t>
            </a:r>
          </a:p>
          <a:p>
            <a:r>
              <a:rPr lang="it-IT" dirty="0"/>
              <a:t>AZIONI </a:t>
            </a:r>
            <a:r>
              <a:rPr lang="it-IT" dirty="0" smtClean="0"/>
              <a:t>PROPRIE                                                                                0,5</a:t>
            </a:r>
            <a:r>
              <a:rPr lang="it-IT" dirty="0"/>
              <a:t>%</a:t>
            </a:r>
          </a:p>
          <a:p>
            <a:endParaRPr lang="it-IT" dirty="0" smtClean="0"/>
          </a:p>
          <a:p>
            <a:r>
              <a:rPr lang="it-IT" sz="2400" b="1" dirty="0" smtClean="0"/>
              <a:t>Azionariato Istituzionale per Area Geografica</a:t>
            </a:r>
          </a:p>
          <a:p>
            <a:endParaRPr lang="it-IT" dirty="0" smtClean="0"/>
          </a:p>
          <a:p>
            <a:r>
              <a:rPr lang="it-IT" dirty="0" smtClean="0"/>
              <a:t>NORD AMERICA                                                                                44,2</a:t>
            </a:r>
            <a:r>
              <a:rPr lang="it-IT" dirty="0"/>
              <a:t>%</a:t>
            </a:r>
          </a:p>
          <a:p>
            <a:r>
              <a:rPr lang="it-IT" dirty="0"/>
              <a:t>REGNO </a:t>
            </a:r>
            <a:r>
              <a:rPr lang="it-IT" dirty="0" smtClean="0"/>
              <a:t>UNITO                                                                                   21,0</a:t>
            </a:r>
            <a:r>
              <a:rPr lang="it-IT" dirty="0"/>
              <a:t>%</a:t>
            </a:r>
          </a:p>
          <a:p>
            <a:r>
              <a:rPr lang="it-IT" dirty="0" smtClean="0"/>
              <a:t>FRANCIA                                                                                             9,0</a:t>
            </a:r>
            <a:r>
              <a:rPr lang="it-IT" dirty="0"/>
              <a:t>%</a:t>
            </a:r>
          </a:p>
          <a:p>
            <a:r>
              <a:rPr lang="it-IT" dirty="0" smtClean="0"/>
              <a:t>ITALIA                                                                                                  6,9</a:t>
            </a:r>
            <a:r>
              <a:rPr lang="it-IT" dirty="0"/>
              <a:t>%</a:t>
            </a:r>
          </a:p>
          <a:p>
            <a:r>
              <a:rPr lang="it-IT" dirty="0"/>
              <a:t>RESTO </a:t>
            </a:r>
            <a:r>
              <a:rPr lang="it-IT" dirty="0" smtClean="0"/>
              <a:t>D'EUROPA                                                                              11,0</a:t>
            </a:r>
            <a:r>
              <a:rPr lang="it-IT" dirty="0"/>
              <a:t>%</a:t>
            </a:r>
          </a:p>
          <a:p>
            <a:r>
              <a:rPr lang="it-IT" dirty="0"/>
              <a:t>RESTO DEL </a:t>
            </a:r>
            <a:r>
              <a:rPr lang="it-IT" dirty="0" smtClean="0"/>
              <a:t>MONDO                                                                           7,9</a:t>
            </a:r>
            <a:r>
              <a:rPr lang="it-IT" dirty="0"/>
              <a:t>%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263245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Azionariato Leonardo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79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02474"/>
            <a:ext cx="77048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               Profilo e indicatori chiave 2020</a:t>
            </a:r>
          </a:p>
          <a:p>
            <a:endParaRPr lang="it-IT" sz="2000" b="1" dirty="0"/>
          </a:p>
          <a:p>
            <a:r>
              <a:rPr lang="it-IT" sz="2000" b="1" dirty="0" smtClean="0"/>
              <a:t>Dipendenti totali </a:t>
            </a:r>
            <a:r>
              <a:rPr lang="it-IT" sz="2000" dirty="0" smtClean="0"/>
              <a:t>:  49.882                             </a:t>
            </a:r>
            <a:r>
              <a:rPr lang="it-IT" sz="2000" b="1" dirty="0" smtClean="0"/>
              <a:t>Ricavi</a:t>
            </a:r>
            <a:r>
              <a:rPr lang="it-IT" sz="2000" dirty="0" smtClean="0"/>
              <a:t> : 13,4 </a:t>
            </a:r>
            <a:r>
              <a:rPr lang="it-IT" sz="2000" dirty="0" err="1" smtClean="0"/>
              <a:t>mld</a:t>
            </a:r>
            <a:r>
              <a:rPr lang="it-IT" sz="2000" dirty="0" smtClean="0"/>
              <a:t>  di euro</a:t>
            </a:r>
          </a:p>
          <a:p>
            <a:pPr algn="ctr"/>
            <a:endParaRPr lang="it-IT" sz="2000" dirty="0" smtClean="0"/>
          </a:p>
          <a:p>
            <a:pPr algn="ctr"/>
            <a:r>
              <a:rPr lang="it-IT" sz="2000" dirty="0" smtClean="0"/>
              <a:t>Italia :   3 1.052                Siti  :  52                  Ordini:           13,8  </a:t>
            </a:r>
            <a:r>
              <a:rPr lang="it-IT" sz="2000" dirty="0" err="1" smtClean="0"/>
              <a:t>mld</a:t>
            </a:r>
            <a:r>
              <a:rPr lang="it-IT" sz="2000" dirty="0" smtClean="0"/>
              <a:t> di euro                    Regno Unito : 7.387       Siti :    8                         </a:t>
            </a:r>
            <a:r>
              <a:rPr lang="it-IT" sz="2000" dirty="0" err="1" smtClean="0"/>
              <a:t>Ebita</a:t>
            </a:r>
            <a:r>
              <a:rPr lang="it-IT" sz="2000" dirty="0" smtClean="0"/>
              <a:t> :        938  mln di euro </a:t>
            </a:r>
          </a:p>
          <a:p>
            <a:r>
              <a:rPr lang="it-IT" sz="2000" dirty="0" smtClean="0"/>
              <a:t>Stati Uniti  :   7.299          Siti  :  31                 Portafoglio:  35,5 </a:t>
            </a:r>
            <a:r>
              <a:rPr lang="it-IT" sz="2000" dirty="0" err="1" smtClean="0"/>
              <a:t>mld</a:t>
            </a:r>
            <a:r>
              <a:rPr lang="it-IT" sz="2000" dirty="0" smtClean="0"/>
              <a:t> di euro Polonia  :  2.586                Siti  :   1                   R &amp; S :        1.646 mln di euro Resto del mondo: 1.558  Siti :    11                     </a:t>
            </a:r>
          </a:p>
          <a:p>
            <a:endParaRPr lang="it-IT" sz="2000" dirty="0"/>
          </a:p>
          <a:p>
            <a:r>
              <a:rPr lang="it-IT" sz="2000" b="1" dirty="0" smtClean="0"/>
              <a:t>Settori di </a:t>
            </a:r>
            <a:r>
              <a:rPr lang="it-IT" sz="2000" b="1" dirty="0"/>
              <a:t>business </a:t>
            </a:r>
            <a:r>
              <a:rPr lang="it-IT" sz="2000" b="1" dirty="0" smtClean="0"/>
              <a:t>                Ordini              Portafoglio                Ricavi</a:t>
            </a:r>
          </a:p>
          <a:p>
            <a:endParaRPr lang="it-IT" sz="2000" b="1" dirty="0" smtClean="0"/>
          </a:p>
          <a:p>
            <a:r>
              <a:rPr lang="it-IT" sz="2000" dirty="0" smtClean="0"/>
              <a:t>Elicotteri                                 4,5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12,4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  4,0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Elettronica Difesa                  7,4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13,4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  6,5  € </a:t>
            </a:r>
            <a:r>
              <a:rPr lang="it-IT" sz="2000" dirty="0" err="1" smtClean="0"/>
              <a:t>mld</a:t>
            </a:r>
            <a:endParaRPr lang="it-IT" sz="2000" dirty="0" smtClean="0"/>
          </a:p>
          <a:p>
            <a:r>
              <a:rPr lang="it-IT" sz="2000" dirty="0" smtClean="0"/>
              <a:t>&amp; Sicurezza</a:t>
            </a:r>
          </a:p>
          <a:p>
            <a:r>
              <a:rPr lang="it-IT" sz="2000" dirty="0" smtClean="0"/>
              <a:t>Aeronautica                            2,6 €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 10,7  € </a:t>
            </a:r>
            <a:r>
              <a:rPr lang="it-IT" sz="2000" dirty="0" err="1" smtClean="0"/>
              <a:t>mld</a:t>
            </a:r>
            <a:r>
              <a:rPr lang="it-IT" sz="2000" dirty="0" smtClean="0"/>
              <a:t>           3,4  € </a:t>
            </a:r>
            <a:r>
              <a:rPr lang="it-IT" sz="2000" dirty="0" err="1" smtClean="0"/>
              <a:t>mld</a:t>
            </a:r>
            <a:endParaRPr lang="it-IT" sz="2000" dirty="0" smtClean="0"/>
          </a:p>
          <a:p>
            <a:r>
              <a:rPr lang="it-IT" sz="2000" dirty="0" smtClean="0"/>
              <a:t>Spazio                    si dà solo il valore di EBITA* :   23     € mln</a:t>
            </a:r>
            <a:endParaRPr lang="it-IT" sz="2000" dirty="0"/>
          </a:p>
          <a:p>
            <a:endParaRPr lang="it-IT" sz="2000" b="1" dirty="0" smtClean="0"/>
          </a:p>
          <a:p>
            <a:r>
              <a:rPr lang="it-IT" sz="1400" dirty="0" smtClean="0"/>
              <a:t>* Utili </a:t>
            </a:r>
            <a:r>
              <a:rPr lang="it-IT" sz="1400" dirty="0"/>
              <a:t>prima che vengano scalati interessi, imposte e </a:t>
            </a:r>
            <a:r>
              <a:rPr lang="it-IT" sz="1400" dirty="0" smtClean="0"/>
              <a:t>cespiti. Parametro </a:t>
            </a:r>
            <a:r>
              <a:rPr lang="it-IT" sz="1400" dirty="0"/>
              <a:t>utilizzato per mostrare la </a:t>
            </a:r>
            <a:r>
              <a:rPr lang="it-IT" sz="1400" dirty="0" smtClean="0"/>
              <a:t>                   quantità </a:t>
            </a:r>
            <a:r>
              <a:rPr lang="it-IT" sz="1400" dirty="0"/>
              <a:t>e qualità di ricchezza che un business può generare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238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54868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548680"/>
            <a:ext cx="82089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 </a:t>
            </a:r>
            <a:r>
              <a:rPr lang="it-IT" sz="2400" b="1" dirty="0" smtClean="0"/>
              <a:t>GLI AMBITI </a:t>
            </a:r>
            <a:r>
              <a:rPr lang="it-IT" sz="2400" b="1" dirty="0"/>
              <a:t>PROGRAMMATICI </a:t>
            </a:r>
            <a:r>
              <a:rPr lang="it-IT" sz="2400" b="1" dirty="0" smtClean="0"/>
              <a:t> E I PROGETTI </a:t>
            </a:r>
            <a:r>
              <a:rPr lang="it-IT" sz="2400" b="1" dirty="0"/>
              <a:t>INDIVIDUATI </a:t>
            </a:r>
            <a:r>
              <a:rPr lang="it-IT" sz="2400" b="1" dirty="0" smtClean="0"/>
              <a:t>DA</a:t>
            </a:r>
          </a:p>
          <a:p>
            <a:r>
              <a:rPr lang="it-IT" sz="2400" b="1" dirty="0"/>
              <a:t> </a:t>
            </a:r>
            <a:r>
              <a:rPr lang="it-IT" sz="2400" b="1" dirty="0" smtClean="0"/>
              <a:t>                         LEONARDO PER IL PNRR</a:t>
            </a:r>
          </a:p>
          <a:p>
            <a:endParaRPr lang="it-IT" sz="2400" b="1" dirty="0"/>
          </a:p>
          <a:p>
            <a:r>
              <a:rPr lang="it-IT" sz="2400" dirty="0" smtClean="0"/>
              <a:t>La realizzazione di un </a:t>
            </a:r>
            <a:r>
              <a:rPr lang="it-IT" sz="2400" dirty="0" err="1" smtClean="0"/>
              <a:t>Cloud</a:t>
            </a:r>
            <a:r>
              <a:rPr lang="it-IT" sz="2400" dirty="0" smtClean="0"/>
              <a:t> nazionale previsto dalla transizione digitale potrebbe essere integrato dalla </a:t>
            </a:r>
            <a:r>
              <a:rPr lang="it-IT" sz="2400" dirty="0"/>
              <a:t>piattaforma </a:t>
            </a:r>
            <a:r>
              <a:rPr lang="it-IT" sz="2400" dirty="0" smtClean="0"/>
              <a:t>tecnologica di </a:t>
            </a:r>
            <a:r>
              <a:rPr lang="it-IT" sz="2400" dirty="0" err="1" smtClean="0"/>
              <a:t>Cloud</a:t>
            </a:r>
            <a:r>
              <a:rPr lang="it-IT" sz="2400" dirty="0" smtClean="0"/>
              <a:t> Computing* di Leonardo</a:t>
            </a:r>
          </a:p>
          <a:p>
            <a:endParaRPr lang="it-IT" sz="2400" dirty="0"/>
          </a:p>
          <a:p>
            <a:r>
              <a:rPr lang="it-IT" sz="2400" dirty="0" smtClean="0"/>
              <a:t>Leonardo ha individuato </a:t>
            </a:r>
            <a:r>
              <a:rPr lang="it-IT" sz="2400" b="1" dirty="0" smtClean="0"/>
              <a:t>5 </a:t>
            </a:r>
            <a:r>
              <a:rPr lang="it-IT" sz="2400" b="1" dirty="0" err="1" smtClean="0"/>
              <a:t>microambiti</a:t>
            </a:r>
            <a:r>
              <a:rPr lang="it-IT" sz="2400" b="1" dirty="0" smtClean="0"/>
              <a:t> </a:t>
            </a:r>
            <a:r>
              <a:rPr lang="it-IT" sz="2400" dirty="0" smtClean="0"/>
              <a:t>inseribili nelle </a:t>
            </a:r>
            <a:r>
              <a:rPr lang="it-IT" sz="2400" b="1" dirty="0" smtClean="0"/>
              <a:t>6 missioni</a:t>
            </a:r>
          </a:p>
          <a:p>
            <a:endParaRPr lang="it-IT" sz="2400" b="1" dirty="0"/>
          </a:p>
          <a:p>
            <a:pPr marL="342900" indent="-342900">
              <a:buFontTx/>
              <a:buChar char="-"/>
            </a:pPr>
            <a:r>
              <a:rPr lang="it-IT" sz="2400" b="1" dirty="0" smtClean="0"/>
              <a:t>GLOBAL  MONITORING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/>
              <a:t>SMART CITY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/>
              <a:t>SANITA’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/>
              <a:t>DIGITAL PA</a:t>
            </a:r>
          </a:p>
          <a:p>
            <a:pPr marL="342900" indent="-342900">
              <a:buFontTx/>
              <a:buChar char="-"/>
            </a:pPr>
            <a:r>
              <a:rPr lang="it-IT" sz="2400" b="1" dirty="0" smtClean="0"/>
              <a:t>LOGISTICA</a:t>
            </a:r>
          </a:p>
          <a:p>
            <a:pPr marL="342900" indent="-342900">
              <a:buFontTx/>
              <a:buChar char="-"/>
            </a:pPr>
            <a:endParaRPr lang="it-IT" sz="1200" b="1" dirty="0"/>
          </a:p>
          <a:p>
            <a:pPr marL="342900" indent="-342900">
              <a:buFontTx/>
              <a:buChar char="-"/>
            </a:pPr>
            <a:r>
              <a:rPr lang="it-IT" sz="1400" b="1" dirty="0"/>
              <a:t>* il </a:t>
            </a:r>
            <a:r>
              <a:rPr lang="it-IT" sz="1400" b="1" dirty="0" err="1"/>
              <a:t>cloud</a:t>
            </a:r>
            <a:r>
              <a:rPr lang="it-IT" sz="1400" b="1" dirty="0"/>
              <a:t> </a:t>
            </a:r>
            <a:r>
              <a:rPr lang="it-IT" sz="1400" b="1" dirty="0" err="1"/>
              <a:t>computing</a:t>
            </a:r>
            <a:r>
              <a:rPr lang="it-IT" sz="1400" b="1" dirty="0"/>
              <a:t> è la distribuzione di servizi di calcolo, come server, risorse di archiviazione, database, rete, software, analisi e intelligence, tramite Internet ("il </a:t>
            </a:r>
            <a:r>
              <a:rPr lang="it-IT" sz="1400" b="1" dirty="0" err="1"/>
              <a:t>cloud</a:t>
            </a:r>
            <a:r>
              <a:rPr lang="it-IT" sz="1400" b="1" dirty="0"/>
              <a:t>"), per offrire innovazione rapida, risorse flessibili ed economie di scala</a:t>
            </a:r>
            <a:endParaRPr lang="it-IT" sz="1400" b="1" dirty="0" smtClean="0"/>
          </a:p>
          <a:p>
            <a:pPr marL="342900" indent="-342900">
              <a:buFontTx/>
              <a:buChar char="-"/>
            </a:pPr>
            <a:endParaRPr lang="it-IT" sz="2400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540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8962" y="576384"/>
            <a:ext cx="856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dirty="0" smtClean="0"/>
              <a:t>                                           </a:t>
            </a:r>
            <a:r>
              <a:rPr lang="it-IT" sz="2000" b="1" dirty="0" smtClean="0"/>
              <a:t>COMPETENZE  GLOBAL  MONITORING </a:t>
            </a:r>
            <a:r>
              <a:rPr lang="it-IT" b="1" dirty="0" smtClean="0"/>
              <a:t>                                       </a:t>
            </a:r>
          </a:p>
          <a:p>
            <a:endParaRPr lang="it-IT" b="1" dirty="0"/>
          </a:p>
          <a:p>
            <a:endParaRPr lang="it-IT" b="1" dirty="0" smtClean="0"/>
          </a:p>
          <a:p>
            <a:r>
              <a:rPr lang="it-IT" sz="2000" dirty="0" smtClean="0"/>
              <a:t>Monitorare su base continua e mettere in sicurezza le infrastrutture critiche del paese:</a:t>
            </a:r>
          </a:p>
          <a:p>
            <a:endParaRPr lang="it-IT" b="1" dirty="0"/>
          </a:p>
          <a:p>
            <a:pPr marL="285750" indent="-285750">
              <a:buFontTx/>
              <a:buChar char="-"/>
            </a:pPr>
            <a:r>
              <a:rPr lang="it-IT" b="1" dirty="0" smtClean="0"/>
              <a:t>Infrastrutture ferroviarie, stradali, ponti, gallerie…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Utilities, reti elettriche, gas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Risorse idriche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Prevenzione dissenso idro-geologico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Protezione aree boschive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Controllo delle frontiere</a:t>
            </a:r>
          </a:p>
          <a:p>
            <a:pPr marL="285750" indent="-285750">
              <a:buFontTx/>
              <a:buChar char="-"/>
            </a:pPr>
            <a:endParaRPr lang="it-IT" b="1" dirty="0"/>
          </a:p>
          <a:p>
            <a:pPr marL="285750" indent="-285750">
              <a:buFontTx/>
              <a:buChar char="-"/>
            </a:pPr>
            <a:endParaRPr lang="it-IT" b="1" dirty="0"/>
          </a:p>
          <a:p>
            <a:pPr marL="285750" indent="-285750">
              <a:buFontTx/>
              <a:buChar char="-"/>
            </a:pPr>
            <a:r>
              <a:rPr lang="it-IT" sz="2000" dirty="0" smtClean="0"/>
              <a:t>MISSIONI INTERESSATE: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b="1" dirty="0" smtClean="0"/>
              <a:t>Digitalizzazione, innovazione e competitività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Rivoluzione verde e transizione ecologica</a:t>
            </a:r>
          </a:p>
          <a:p>
            <a:pPr marL="285750" indent="-285750">
              <a:buFontTx/>
              <a:buChar char="-"/>
            </a:pPr>
            <a:r>
              <a:rPr lang="it-IT" b="1" dirty="0" smtClean="0"/>
              <a:t>Infrastrutture per la mobilità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09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79512" y="636692"/>
            <a:ext cx="8856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     </a:t>
            </a:r>
            <a:r>
              <a:rPr lang="it-IT" b="1" dirty="0" smtClean="0"/>
              <a:t>COMPETENZE  SMART CITY  </a:t>
            </a:r>
          </a:p>
          <a:p>
            <a:endParaRPr lang="it-IT" dirty="0"/>
          </a:p>
          <a:p>
            <a:r>
              <a:rPr lang="it-IT" sz="2000" dirty="0" smtClean="0"/>
              <a:t>Incrementare il livello di sicurezza e resilienza delle città favorendo la mobilità sostenibile e la comunicazione diretta con i cittadini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b="1" dirty="0" err="1" smtClean="0"/>
              <a:t>Efficientamento</a:t>
            </a:r>
            <a:r>
              <a:rPr lang="it-IT" sz="2000" b="1" dirty="0" smtClean="0"/>
              <a:t> e transizione green del trasporto pubblico locale</a:t>
            </a:r>
          </a:p>
          <a:p>
            <a:pPr marL="342900" indent="-342900">
              <a:buFontTx/>
              <a:buChar char="-"/>
            </a:pPr>
            <a:endParaRPr lang="it-IT" sz="2000" b="1" dirty="0" smtClean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Gestione Grandi eventi e luoghi affollati</a:t>
            </a:r>
          </a:p>
          <a:p>
            <a:pPr marL="342900" indent="-342900">
              <a:buFontTx/>
              <a:buChar char="-"/>
            </a:pPr>
            <a:endParaRPr lang="it-IT" sz="2000" b="1" dirty="0" smtClean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Controllo e sicurezza del territorio urbano ed extra-urbano</a:t>
            </a:r>
          </a:p>
          <a:p>
            <a:pPr marL="342900" indent="-342900">
              <a:buFontTx/>
              <a:buChar char="-"/>
            </a:pPr>
            <a:endParaRPr lang="it-IT" sz="2000" b="1" dirty="0"/>
          </a:p>
          <a:p>
            <a:pPr marL="342900" indent="-342900">
              <a:buFontTx/>
              <a:buChar char="-"/>
            </a:pPr>
            <a:endParaRPr lang="it-IT" sz="2000" b="1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MISSIONI INTERESSATE</a:t>
            </a:r>
          </a:p>
          <a:p>
            <a:pPr marL="342900" indent="-342900">
              <a:buFontTx/>
              <a:buChar char="-"/>
            </a:pPr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Digitalizzazione, Innovazione e competitività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Rivoluzione verde e transizione ecologica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Infrastrutture per la mobilità</a:t>
            </a:r>
            <a:endParaRPr lang="it-IT" sz="20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105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692696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     </a:t>
            </a:r>
            <a:r>
              <a:rPr lang="it-IT" sz="2000" b="1" dirty="0" smtClean="0"/>
              <a:t>COMPETENZE SANITA’</a:t>
            </a:r>
          </a:p>
          <a:p>
            <a:endParaRPr lang="it-IT" sz="2000" dirty="0" smtClean="0"/>
          </a:p>
          <a:p>
            <a:r>
              <a:rPr lang="it-IT" sz="2000" dirty="0" smtClean="0"/>
              <a:t>  Contribuire allo sviluppo di un sistema sanitario efficiente e interconnesso </a:t>
            </a:r>
          </a:p>
          <a:p>
            <a:r>
              <a:rPr lang="it-IT" sz="2000" dirty="0" smtClean="0"/>
              <a:t> </a:t>
            </a:r>
          </a:p>
          <a:p>
            <a:endParaRPr lang="it-IT" sz="2000" dirty="0" smtClean="0"/>
          </a:p>
          <a:p>
            <a:r>
              <a:rPr lang="it-IT" sz="2000" dirty="0" smtClean="0"/>
              <a:t>-     </a:t>
            </a:r>
            <a:r>
              <a:rPr lang="it-IT" sz="2000" b="1" dirty="0" smtClean="0"/>
              <a:t>Gestione sicura dati e flussi informativi sanitari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Medicina di prossimità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Osservatorio epidemiologico nazionale</a:t>
            </a:r>
          </a:p>
          <a:p>
            <a:pPr marL="342900" indent="-342900">
              <a:buFontTx/>
              <a:buChar char="-"/>
            </a:pPr>
            <a:endParaRPr lang="it-IT" sz="2000" b="1" dirty="0"/>
          </a:p>
          <a:p>
            <a:pPr marL="342900" indent="-342900">
              <a:buFontTx/>
              <a:buChar char="-"/>
            </a:pPr>
            <a:endParaRPr lang="it-IT" sz="2000" b="1" dirty="0" smtClean="0"/>
          </a:p>
          <a:p>
            <a:pPr marL="342900" indent="-342900">
              <a:buFontTx/>
              <a:buChar char="-"/>
            </a:pPr>
            <a:r>
              <a:rPr lang="it-IT" sz="2000" dirty="0" smtClean="0"/>
              <a:t>MISSIONI INTERESSATE</a:t>
            </a:r>
          </a:p>
          <a:p>
            <a:pPr marL="342900" indent="-342900">
              <a:buFontTx/>
              <a:buChar char="-"/>
            </a:pPr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Digitalizzazione, innovazione e competitività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Salute</a:t>
            </a:r>
            <a:endParaRPr lang="it-IT" sz="2000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575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620688"/>
            <a:ext cx="864096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</a:t>
            </a:r>
            <a:r>
              <a:rPr lang="it-IT" sz="2400" b="1" dirty="0" smtClean="0"/>
              <a:t>COMPETENZE   DIGITAL   PA</a:t>
            </a:r>
          </a:p>
          <a:p>
            <a:endParaRPr lang="it-IT" sz="2000" dirty="0"/>
          </a:p>
          <a:p>
            <a:r>
              <a:rPr lang="it-IT" sz="2000" dirty="0" smtClean="0"/>
              <a:t>Favorire l’erogazione di servizi pubblici digitali facilmente fruibili, efficienti e sicuri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Connettività e coesione digitale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Giustizia</a:t>
            </a:r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Valorizzazione dei beni culturali</a:t>
            </a:r>
          </a:p>
          <a:p>
            <a:pPr marL="342900" indent="-342900">
              <a:buFontTx/>
              <a:buChar char="-"/>
            </a:pPr>
            <a:endParaRPr lang="it-IT" sz="2000" b="1" dirty="0"/>
          </a:p>
          <a:p>
            <a:endParaRPr lang="it-IT" sz="2000" dirty="0" smtClean="0"/>
          </a:p>
          <a:p>
            <a:r>
              <a:rPr lang="it-IT" sz="2000" dirty="0" smtClean="0"/>
              <a:t>MISSIONI INTERESSATE</a:t>
            </a:r>
          </a:p>
          <a:p>
            <a:endParaRPr lang="it-IT" sz="2000" dirty="0"/>
          </a:p>
          <a:p>
            <a:r>
              <a:rPr lang="it-IT" sz="2000" b="1" dirty="0" smtClean="0"/>
              <a:t>Digitalizzazione, innovazione e competitività</a:t>
            </a:r>
          </a:p>
          <a:p>
            <a:r>
              <a:rPr lang="it-IT" sz="2000" b="1" dirty="0" smtClean="0"/>
              <a:t>Istruzione, formazione, ricerca e cultura</a:t>
            </a:r>
          </a:p>
          <a:p>
            <a:r>
              <a:rPr lang="it-IT" sz="2000" b="1" dirty="0" smtClean="0"/>
              <a:t>Equità sociale, di genere e territoriale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440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48850" y="620687"/>
            <a:ext cx="849694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                 </a:t>
            </a:r>
            <a:r>
              <a:rPr lang="it-IT" sz="2000" b="1" dirty="0" smtClean="0"/>
              <a:t>LOGISTICA                                           </a:t>
            </a:r>
          </a:p>
          <a:p>
            <a:endParaRPr lang="it-IT" sz="2000" b="1" dirty="0" smtClean="0"/>
          </a:p>
          <a:p>
            <a:r>
              <a:rPr lang="it-IT" sz="2000" dirty="0" smtClean="0"/>
              <a:t>Contribuire allo sviluppo di una logistica multimodale connessa, automatizzata e sicura per una efficace movimentazione di persone, mezzi e merci</a:t>
            </a:r>
          </a:p>
          <a:p>
            <a:endParaRPr lang="it-IT" sz="2000" b="1" dirty="0"/>
          </a:p>
          <a:p>
            <a:r>
              <a:rPr lang="it-IT" sz="2000" b="1" dirty="0" smtClean="0"/>
              <a:t>-     Porti e </a:t>
            </a:r>
            <a:r>
              <a:rPr lang="it-IT" sz="2000" b="1" dirty="0" err="1" smtClean="0"/>
              <a:t>intermodalità</a:t>
            </a:r>
            <a:endParaRPr lang="it-IT" sz="2000" b="1" dirty="0" smtClean="0"/>
          </a:p>
          <a:p>
            <a:pPr marL="342900" indent="-342900">
              <a:buFontTx/>
              <a:buChar char="-"/>
            </a:pPr>
            <a:r>
              <a:rPr lang="it-IT" sz="2000" b="1" dirty="0" smtClean="0"/>
              <a:t>Aeroporti</a:t>
            </a:r>
          </a:p>
          <a:p>
            <a:pPr marL="342900" indent="-342900">
              <a:buFontTx/>
              <a:buChar char="-"/>
            </a:pPr>
            <a:endParaRPr lang="it-IT" sz="2000" b="1" dirty="0"/>
          </a:p>
          <a:p>
            <a:r>
              <a:rPr lang="it-IT" sz="2400" dirty="0" smtClean="0"/>
              <a:t>MISSIONI INTERESSATE</a:t>
            </a:r>
          </a:p>
          <a:p>
            <a:endParaRPr lang="it-IT" b="1" dirty="0" smtClean="0"/>
          </a:p>
          <a:p>
            <a:r>
              <a:rPr lang="it-IT" b="1" dirty="0" smtClean="0"/>
              <a:t>Digitalizzazione , innovazione e competitività</a:t>
            </a:r>
          </a:p>
          <a:p>
            <a:r>
              <a:rPr lang="it-IT" b="1" dirty="0" smtClean="0"/>
              <a:t>Rivoluzione verde e transizione ecologica</a:t>
            </a:r>
          </a:p>
          <a:p>
            <a:r>
              <a:rPr lang="it-IT" b="1" dirty="0" smtClean="0"/>
              <a:t>Infrastrutture per la mobilita</a:t>
            </a:r>
          </a:p>
          <a:p>
            <a:endParaRPr lang="it-IT" b="1" dirty="0"/>
          </a:p>
          <a:p>
            <a:r>
              <a:rPr lang="it-IT" sz="1600" dirty="0" smtClean="0"/>
              <a:t>Alessandro Profumo, </a:t>
            </a:r>
            <a:r>
              <a:rPr lang="it-IT" sz="1600" dirty="0" err="1" smtClean="0"/>
              <a:t>a.d.</a:t>
            </a:r>
            <a:r>
              <a:rPr lang="it-IT" sz="1600" dirty="0" smtClean="0"/>
              <a:t> di Leonardo, ha inviato una lettera al ministro Giovannini per rendere nota l’intenzione di rilevare, attraverso la controllata </a:t>
            </a:r>
            <a:r>
              <a:rPr lang="it-IT" sz="1600" dirty="0" err="1" smtClean="0"/>
              <a:t>Vitrociset</a:t>
            </a:r>
            <a:r>
              <a:rPr lang="it-IT" sz="1600" dirty="0" smtClean="0"/>
              <a:t>, un quota di maggioranza di Logistica Digitale. Logistica Digitale è una società di progetto che collabora con </a:t>
            </a:r>
            <a:r>
              <a:rPr lang="it-IT" sz="1600" dirty="0" err="1" smtClean="0"/>
              <a:t>Urinet</a:t>
            </a:r>
            <a:r>
              <a:rPr lang="it-IT" sz="1600" dirty="0" smtClean="0"/>
              <a:t>, organismo </a:t>
            </a:r>
            <a:r>
              <a:rPr lang="it-IT" sz="1600" dirty="0"/>
              <a:t>di diritto </a:t>
            </a:r>
            <a:r>
              <a:rPr lang="it-IT" sz="1600" dirty="0" smtClean="0"/>
              <a:t>pubblico e </a:t>
            </a:r>
            <a:r>
              <a:rPr lang="it-IT" sz="1600" dirty="0"/>
              <a:t>Soggetto Attuatore Unico </a:t>
            </a:r>
            <a:r>
              <a:rPr lang="it-IT" sz="1600" dirty="0" smtClean="0"/>
              <a:t>per </a:t>
            </a:r>
            <a:r>
              <a:rPr lang="it-IT" sz="1600" dirty="0"/>
              <a:t>la realizzazione della Piattaforma Logistica Nazionale Digitale. La Piattaforma è un sistema ITS (Information </a:t>
            </a:r>
            <a:r>
              <a:rPr lang="it-IT" sz="1600" dirty="0" err="1"/>
              <a:t>Transportation</a:t>
            </a:r>
            <a:r>
              <a:rPr lang="it-IT" sz="1600" dirty="0"/>
              <a:t> System) di tipo modulare e aperto, progettata con l’obiettivo di armonizzare la catena logistica italiana, attraverso lo scambio informativo continuo di tutti gli attori (pubblici e privati) coinvolti nei processi della </a:t>
            </a:r>
            <a:r>
              <a:rPr lang="it-IT" sz="1600" dirty="0" err="1"/>
              <a:t>supply</a:t>
            </a:r>
            <a:r>
              <a:rPr lang="it-IT" sz="1600" dirty="0"/>
              <a:t> </a:t>
            </a:r>
            <a:r>
              <a:rPr lang="it-IT" sz="1600" dirty="0" err="1"/>
              <a:t>chain</a:t>
            </a:r>
            <a:r>
              <a:rPr lang="it-IT" sz="1600" dirty="0"/>
              <a:t>.</a:t>
            </a:r>
            <a:endParaRPr lang="it-IT" sz="1600" dirty="0" smtClean="0"/>
          </a:p>
          <a:p>
            <a:pPr marL="342900" indent="-342900">
              <a:buFontTx/>
              <a:buChar char="-"/>
            </a:pPr>
            <a:endParaRPr lang="it-IT" sz="2000" b="1" dirty="0"/>
          </a:p>
          <a:p>
            <a:endParaRPr lang="it-IT" b="1" dirty="0" smtClean="0"/>
          </a:p>
          <a:p>
            <a:pPr marL="342900" indent="-342900">
              <a:buFontTx/>
              <a:buChar char="-"/>
            </a:pPr>
            <a:endParaRPr lang="it-IT" sz="20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99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39552" y="26064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              </a:t>
            </a:r>
            <a:r>
              <a:rPr lang="it-IT" sz="2800" dirty="0" smtClean="0"/>
              <a:t>Piano Italia 2026  :  Il Polo Strategico Nazionale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960556"/>
            <a:ext cx="7416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</a:t>
            </a:r>
            <a:r>
              <a:rPr lang="it-IT" sz="3200" b="1" dirty="0" smtClean="0"/>
              <a:t>Le </a:t>
            </a:r>
            <a:r>
              <a:rPr lang="it-IT" sz="3200" b="1" dirty="0"/>
              <a:t>alleanze delle grandi società in </a:t>
            </a:r>
            <a:r>
              <a:rPr lang="it-IT" sz="3200" b="1" dirty="0" smtClean="0"/>
              <a:t>vista</a:t>
            </a:r>
          </a:p>
          <a:p>
            <a:r>
              <a:rPr lang="it-IT" sz="3200" b="1" dirty="0"/>
              <a:t> </a:t>
            </a:r>
            <a:r>
              <a:rPr lang="it-IT" sz="3200" b="1" dirty="0" smtClean="0"/>
              <a:t>                della sfida per il </a:t>
            </a:r>
            <a:r>
              <a:rPr lang="it-IT" sz="3200" b="1" dirty="0" err="1" smtClean="0"/>
              <a:t>Cloud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6974" y="2037774"/>
            <a:ext cx="835292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   </a:t>
            </a:r>
          </a:p>
          <a:p>
            <a:r>
              <a:rPr lang="it-IT" sz="1600" b="1" dirty="0" smtClean="0"/>
              <a:t>Leonardo  S.p.A.                                    Fincantieri  S.p.A.                         Tim </a:t>
            </a:r>
            <a:r>
              <a:rPr lang="it-IT" sz="1600" b="1" dirty="0" err="1" smtClean="0"/>
              <a:t>S.p.A</a:t>
            </a:r>
            <a:endParaRPr lang="it-IT" sz="1600" b="1" dirty="0" smtClean="0"/>
          </a:p>
          <a:p>
            <a:r>
              <a:rPr lang="it-IT" sz="1600" dirty="0" smtClean="0"/>
              <a:t>(Difesa</a:t>
            </a:r>
            <a:r>
              <a:rPr lang="it-IT" sz="1600" dirty="0"/>
              <a:t>, </a:t>
            </a:r>
            <a:r>
              <a:rPr lang="it-IT" sz="1600" dirty="0" smtClean="0"/>
              <a:t>aerospazio </a:t>
            </a:r>
            <a:r>
              <a:rPr lang="it-IT" sz="1600" dirty="0"/>
              <a:t>e </a:t>
            </a:r>
            <a:r>
              <a:rPr lang="it-IT" sz="1600" dirty="0" smtClean="0"/>
              <a:t>sicurezza).         (Cantieristica navale civile           (servizi di </a:t>
            </a:r>
            <a:r>
              <a:rPr lang="it-IT" sz="1600" dirty="0" err="1" smtClean="0"/>
              <a:t>cloud</a:t>
            </a:r>
            <a:endParaRPr lang="it-IT" sz="1600" dirty="0"/>
          </a:p>
          <a:p>
            <a:r>
              <a:rPr lang="it-IT" sz="1600" b="1" dirty="0" smtClean="0"/>
              <a:t>Aruba S.p.A.                                           </a:t>
            </a:r>
            <a:r>
              <a:rPr lang="it-IT" sz="1600" dirty="0" smtClean="0"/>
              <a:t>e militare)  </a:t>
            </a:r>
            <a:r>
              <a:rPr lang="it-IT" sz="1600" b="1" dirty="0" smtClean="0"/>
              <a:t>Fincantieri</a:t>
            </a:r>
            <a:r>
              <a:rPr lang="it-IT" sz="1600" dirty="0"/>
              <a:t> </a:t>
            </a:r>
            <a:r>
              <a:rPr lang="it-IT" sz="1600" dirty="0" smtClean="0"/>
              <a:t>                ed </a:t>
            </a:r>
            <a:r>
              <a:rPr lang="it-IT" sz="1600" dirty="0" err="1" smtClean="0"/>
              <a:t>Edge</a:t>
            </a:r>
            <a:r>
              <a:rPr lang="it-IT" sz="1600" dirty="0" smtClean="0"/>
              <a:t>                                (</a:t>
            </a:r>
            <a:r>
              <a:rPr lang="it-IT" sz="1600" dirty="0" err="1" smtClean="0"/>
              <a:t>Cloud</a:t>
            </a:r>
            <a:r>
              <a:rPr lang="it-IT" sz="1600" dirty="0" smtClean="0"/>
              <a:t> provider, servizi IT di data        </a:t>
            </a:r>
            <a:r>
              <a:rPr lang="it-IT" sz="1600" b="1" dirty="0" err="1" smtClean="0"/>
              <a:t>NexTech</a:t>
            </a:r>
            <a:r>
              <a:rPr lang="it-IT" sz="1600" dirty="0" smtClean="0"/>
              <a:t> (Difesa e Sicurezza)      </a:t>
            </a:r>
            <a:r>
              <a:rPr lang="it-IT" sz="1600" dirty="0" err="1" smtClean="0"/>
              <a:t>computing</a:t>
            </a:r>
            <a:r>
              <a:rPr lang="it-IT" sz="1600" dirty="0" smtClean="0"/>
              <a:t>, 5G,                         center</a:t>
            </a:r>
            <a:r>
              <a:rPr lang="it-IT" sz="1600" dirty="0"/>
              <a:t>, web </a:t>
            </a:r>
            <a:r>
              <a:rPr lang="it-IT" sz="1600" dirty="0" smtClean="0"/>
              <a:t>hosting, e-mail                  </a:t>
            </a:r>
            <a:r>
              <a:rPr lang="it-IT" sz="1600" b="1" dirty="0" smtClean="0"/>
              <a:t>Amazon Web Services                </a:t>
            </a:r>
            <a:r>
              <a:rPr lang="it-IT" sz="1600" dirty="0" smtClean="0"/>
              <a:t>I.A</a:t>
            </a:r>
            <a:r>
              <a:rPr lang="it-IT" sz="1600" b="1" dirty="0" smtClean="0"/>
              <a:t>. </a:t>
            </a:r>
            <a:r>
              <a:rPr lang="it-IT" sz="1600" dirty="0" smtClean="0"/>
              <a:t>, </a:t>
            </a:r>
            <a:r>
              <a:rPr lang="it-IT" sz="1600" dirty="0" err="1" smtClean="0"/>
              <a:t>sensoristica</a:t>
            </a:r>
            <a:r>
              <a:rPr lang="it-IT" sz="1600" dirty="0" smtClean="0"/>
              <a:t>)   </a:t>
            </a:r>
            <a:r>
              <a:rPr lang="it-IT" sz="1600" b="1" dirty="0" smtClean="0"/>
              <a:t>                            </a:t>
            </a:r>
            <a:r>
              <a:rPr lang="it-IT" sz="1600" dirty="0" smtClean="0"/>
              <a:t>PEC </a:t>
            </a:r>
            <a:r>
              <a:rPr lang="it-IT" sz="1600" dirty="0"/>
              <a:t>e registrazione </a:t>
            </a:r>
            <a:r>
              <a:rPr lang="it-IT" sz="1600" dirty="0" smtClean="0"/>
              <a:t>domini)                 (piattaforma servizi </a:t>
            </a:r>
            <a:r>
              <a:rPr lang="it-IT" sz="1600" dirty="0" err="1" smtClean="0"/>
              <a:t>cloud</a:t>
            </a:r>
            <a:r>
              <a:rPr lang="it-IT" sz="1600" dirty="0" smtClean="0"/>
              <a:t>)          </a:t>
            </a:r>
            <a:r>
              <a:rPr lang="it-IT" sz="1600" b="1" dirty="0" smtClean="0"/>
              <a:t>Google </a:t>
            </a:r>
            <a:r>
              <a:rPr lang="it-IT" sz="1600" b="1" dirty="0" err="1" smtClean="0"/>
              <a:t>Cloud</a:t>
            </a:r>
            <a:endParaRPr lang="it-IT" sz="1600" b="1" dirty="0" smtClean="0"/>
          </a:p>
          <a:p>
            <a:r>
              <a:rPr lang="it-IT" sz="1600" b="1" dirty="0" smtClean="0"/>
              <a:t>Microsoft Corporation                         </a:t>
            </a:r>
            <a:r>
              <a:rPr lang="it-IT" sz="1600" b="1" dirty="0" err="1" smtClean="0"/>
              <a:t>AlmavivA</a:t>
            </a:r>
            <a:r>
              <a:rPr lang="it-IT" sz="1600" b="1" dirty="0" smtClean="0"/>
              <a:t>                                       </a:t>
            </a:r>
            <a:r>
              <a:rPr lang="it-IT" sz="1600" dirty="0" smtClean="0"/>
              <a:t>(servizi </a:t>
            </a:r>
            <a:r>
              <a:rPr lang="it-IT" sz="1600" dirty="0" err="1" smtClean="0"/>
              <a:t>Cloud</a:t>
            </a:r>
            <a:r>
              <a:rPr lang="it-IT" sz="1600" dirty="0" smtClean="0"/>
              <a:t>)</a:t>
            </a:r>
          </a:p>
          <a:p>
            <a:r>
              <a:rPr lang="it-IT" sz="1600" dirty="0" smtClean="0"/>
              <a:t>(Piattaforme tecnologiche, </a:t>
            </a:r>
            <a:r>
              <a:rPr lang="it-IT" sz="1600" dirty="0"/>
              <a:t>servizi      </a:t>
            </a:r>
            <a:r>
              <a:rPr lang="it-IT" sz="1600" dirty="0" smtClean="0"/>
              <a:t>(</a:t>
            </a:r>
            <a:r>
              <a:rPr lang="it-IT" sz="1600" dirty="0"/>
              <a:t>tecnologia dell'informazione </a:t>
            </a:r>
            <a:r>
              <a:rPr lang="it-IT" sz="1600" dirty="0" smtClean="0"/>
              <a:t>   Acquisizione                         </a:t>
            </a:r>
            <a:r>
              <a:rPr lang="it-IT" sz="1600" dirty="0" err="1" smtClean="0"/>
              <a:t>Cloud</a:t>
            </a:r>
            <a:r>
              <a:rPr lang="it-IT" sz="1600" dirty="0" smtClean="0"/>
              <a:t>)                                                      e comunicazione</a:t>
            </a:r>
            <a:r>
              <a:rPr lang="it-IT" sz="1600" dirty="0"/>
              <a:t>)                         </a:t>
            </a:r>
            <a:r>
              <a:rPr lang="it-IT" sz="1600" dirty="0" smtClean="0"/>
              <a:t>di  </a:t>
            </a:r>
            <a:r>
              <a:rPr lang="it-IT" sz="1600" b="1" dirty="0" err="1"/>
              <a:t>Noovle</a:t>
            </a:r>
            <a:endParaRPr lang="it-IT" sz="1600" b="1" dirty="0" smtClean="0"/>
          </a:p>
          <a:p>
            <a:r>
              <a:rPr lang="it-IT" sz="1600" b="1" dirty="0" smtClean="0"/>
              <a:t>Ericsson                                                   Fincantieri </a:t>
            </a:r>
            <a:r>
              <a:rPr lang="it-IT" sz="1600" b="1" dirty="0" err="1" smtClean="0"/>
              <a:t>NexTech</a:t>
            </a:r>
            <a:r>
              <a:rPr lang="it-IT" sz="1600" b="1" dirty="0" smtClean="0"/>
              <a:t> </a:t>
            </a:r>
            <a:r>
              <a:rPr lang="it-IT" sz="1600" dirty="0"/>
              <a:t>insieme      </a:t>
            </a:r>
            <a:r>
              <a:rPr lang="it-IT" sz="1600" dirty="0" smtClean="0"/>
              <a:t>per  data center,                 </a:t>
            </a:r>
            <a:r>
              <a:rPr lang="it-IT" sz="1600" b="1" dirty="0" smtClean="0"/>
              <a:t> </a:t>
            </a:r>
            <a:r>
              <a:rPr lang="it-IT" sz="1600" dirty="0" smtClean="0"/>
              <a:t>(soluzioni 5G, sicurezza informatica  a </a:t>
            </a:r>
            <a:r>
              <a:rPr lang="it-IT" sz="1600" b="1" dirty="0" smtClean="0"/>
              <a:t>IBM </a:t>
            </a:r>
            <a:r>
              <a:rPr lang="it-IT" sz="1600" dirty="0" smtClean="0"/>
              <a:t>per lo sviluppo di I.A.       </a:t>
            </a:r>
            <a:r>
              <a:rPr lang="it-IT" sz="1600" dirty="0" err="1" smtClean="0"/>
              <a:t>Cloud</a:t>
            </a:r>
            <a:r>
              <a:rPr lang="it-IT" sz="1600" dirty="0" smtClean="0"/>
              <a:t>, ecc.                                   ICT)                                                           monitoraggio infrastrutture</a:t>
            </a:r>
          </a:p>
          <a:p>
            <a:r>
              <a:rPr lang="it-IT" sz="1600" dirty="0" smtClean="0"/>
              <a:t>Partnership </a:t>
            </a:r>
            <a:r>
              <a:rPr lang="it-IT" sz="1600" b="1" dirty="0" smtClean="0"/>
              <a:t>Open </a:t>
            </a:r>
            <a:r>
              <a:rPr lang="it-IT" sz="1600" b="1" dirty="0" err="1" smtClean="0"/>
              <a:t>Fiber</a:t>
            </a:r>
            <a:r>
              <a:rPr lang="it-IT" sz="1600" b="1" dirty="0" smtClean="0"/>
              <a:t> </a:t>
            </a:r>
            <a:r>
              <a:rPr lang="it-IT" sz="1600" dirty="0" smtClean="0"/>
              <a:t>  via                mobilità urbana e                                                                       </a:t>
            </a:r>
            <a:r>
              <a:rPr lang="it-IT" sz="1600" dirty="0" err="1" smtClean="0"/>
              <a:t>Telespazio</a:t>
            </a:r>
            <a:r>
              <a:rPr lang="it-IT" sz="1600" dirty="0" smtClean="0"/>
              <a:t> per banda larga	       autostradale			                                 </a:t>
            </a:r>
            <a:r>
              <a:rPr lang="it-IT" sz="1600" smtClean="0"/>
              <a:t>Accordo acquisizione </a:t>
            </a:r>
            <a:r>
              <a:rPr lang="it-IT" sz="1600" b="1" dirty="0"/>
              <a:t>Alea</a:t>
            </a:r>
            <a:r>
              <a:rPr lang="it-IT" sz="1600" dirty="0" smtClean="0"/>
              <a:t>			</a:t>
            </a:r>
          </a:p>
          <a:p>
            <a:r>
              <a:rPr lang="it-IT" sz="1600" dirty="0" smtClean="0"/>
              <a:t>software comunicazione </a:t>
            </a:r>
            <a:r>
              <a:rPr lang="it-IT" sz="1600" dirty="0" err="1" smtClean="0"/>
              <a:t>mission</a:t>
            </a:r>
            <a:r>
              <a:rPr lang="it-IT" sz="1600" dirty="0" smtClean="0"/>
              <a:t> </a:t>
            </a:r>
            <a:r>
              <a:rPr lang="it-IT" sz="1600" dirty="0" err="1" smtClean="0"/>
              <a:t>critical</a:t>
            </a:r>
            <a:endParaRPr lang="it-IT" sz="1600" dirty="0" smtClean="0"/>
          </a:p>
          <a:p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err="1" smtClean="0"/>
              <a:t>rds</a:t>
            </a:r>
            <a:r>
              <a:rPr lang="it-IT" dirty="0" smtClean="0"/>
              <a:t>/</a:t>
            </a:r>
            <a:r>
              <a:rPr lang="it-IT" dirty="0" err="1" smtClean="0"/>
              <a:t>PeaceLink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87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9552" y="1916832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Il Piano si inserisce all’interno del programma </a:t>
            </a:r>
            <a:r>
              <a:rPr lang="it-IT" dirty="0" err="1" smtClean="0"/>
              <a:t>Next</a:t>
            </a:r>
            <a:r>
              <a:rPr lang="it-IT" dirty="0" smtClean="0"/>
              <a:t> Generation EU (NGEU), il pacchetto da 750 miliardi di euro concordato dall’Unione Europea in risposta alla crisi pandemica.</a:t>
            </a:r>
          </a:p>
          <a:p>
            <a:endParaRPr lang="it-IT" dirty="0" smtClean="0"/>
          </a:p>
          <a:p>
            <a:r>
              <a:rPr lang="it-IT" dirty="0" smtClean="0"/>
              <a:t>Prevede investimenti pari a 191,5 miliardi di euro, finanziati attraverso il Dispositivo per la Ripresa e la Resilienza, lo strumento chiave del NGEU.</a:t>
            </a:r>
          </a:p>
          <a:p>
            <a:endParaRPr lang="it-IT" dirty="0" smtClean="0"/>
          </a:p>
          <a:p>
            <a:r>
              <a:rPr lang="it-IT" dirty="0" smtClean="0"/>
              <a:t>Ulteriori 30,6 miliardi sono parte di un Fondo complementare, finanziato attraverso lo scostamento pluriennale di bilancio approvato nel Consiglio dei ministri del 15 aprile.</a:t>
            </a:r>
          </a:p>
          <a:p>
            <a:endParaRPr lang="it-IT" dirty="0" smtClean="0"/>
          </a:p>
          <a:p>
            <a:r>
              <a:rPr lang="it-IT" dirty="0" smtClean="0"/>
              <a:t>Il totale degli investimenti annunciati è pertanto di 222,1 miliardi di euro.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79712" y="81108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RISORSE COMPLESSIVE DEL PIANO</a:t>
            </a:r>
            <a:endParaRPr lang="it-IT" sz="28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55157" y="5589239"/>
            <a:ext cx="565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Presidenza del Consiglio</a:t>
            </a:r>
          </a:p>
          <a:p>
            <a:r>
              <a:rPr lang="it-IT" dirty="0"/>
              <a:t>https://www.governo.it/sites/governo.it/files/PNRR.pdf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3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77161" y="55935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                                  </a:t>
            </a:r>
            <a:endParaRPr lang="it-IT" sz="28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046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           </a:t>
            </a:r>
            <a:r>
              <a:rPr lang="it-IT" sz="2400" b="1" dirty="0"/>
              <a:t>TRANSIZIONE DIGITALE, INTELLIGENZA ARTIFICIALE E </a:t>
            </a:r>
            <a:r>
              <a:rPr lang="it-IT" sz="2400" b="1" dirty="0" smtClean="0"/>
              <a:t>			CYBERSICUREZZA 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235661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L’INTEGRAZIONE FRA MONDO DELL’INDUSTRIA DELLA DIFESA E IL CLOUD COMPUTING PER L’ITALIA 2026 RIGUARDA:</a:t>
            </a:r>
          </a:p>
          <a:p>
            <a:endParaRPr lang="it-IT" dirty="0"/>
          </a:p>
          <a:p>
            <a:r>
              <a:rPr lang="it-IT" b="1" dirty="0" smtClean="0"/>
              <a:t>SOLUZIONI TECNOLOGICHE E INFRASTRUTTURALI FRA ISTITUZIONI, PUBBLICA AMMINISTRAZIONE, CITTADINI E AZIENDE (</a:t>
            </a:r>
            <a:r>
              <a:rPr lang="it-IT" dirty="0" smtClean="0"/>
              <a:t>di porti e aeroporti, città e ospedali)                           </a:t>
            </a:r>
            <a:r>
              <a:rPr lang="it-IT" b="1" dirty="0" smtClean="0"/>
              <a:t>e  RELATIVO </a:t>
            </a:r>
            <a:r>
              <a:rPr lang="it-IT" b="1" dirty="0"/>
              <a:t>RAFFORZAMENTO DEL PERIMETRO NAZIONALE DI CYBER-SECURITY 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 err="1" smtClean="0"/>
              <a:t>cybersicurezza</a:t>
            </a:r>
            <a:r>
              <a:rPr lang="it-IT" dirty="0" smtClean="0"/>
              <a:t> non si intende </a:t>
            </a:r>
            <a:r>
              <a:rPr lang="it-IT" dirty="0"/>
              <a:t>solo </a:t>
            </a:r>
            <a:r>
              <a:rPr lang="it-IT" dirty="0" smtClean="0"/>
              <a:t>il rischio </a:t>
            </a:r>
            <a:r>
              <a:rPr lang="it-IT" dirty="0"/>
              <a:t>di </a:t>
            </a:r>
            <a:r>
              <a:rPr lang="it-IT" dirty="0" smtClean="0"/>
              <a:t>attacchi </a:t>
            </a:r>
            <a:r>
              <a:rPr lang="it-IT" dirty="0"/>
              <a:t>informatici </a:t>
            </a:r>
            <a:r>
              <a:rPr lang="it-IT" dirty="0" smtClean="0"/>
              <a:t>in </a:t>
            </a:r>
            <a:r>
              <a:rPr lang="it-IT" dirty="0"/>
              <a:t>relazione alle </a:t>
            </a:r>
            <a:r>
              <a:rPr lang="it-IT" dirty="0" err="1" smtClean="0"/>
              <a:t>cybertecnologie</a:t>
            </a:r>
            <a:r>
              <a:rPr lang="it-IT" dirty="0"/>
              <a:t> ma </a:t>
            </a:r>
            <a:r>
              <a:rPr lang="it-IT" dirty="0" smtClean="0"/>
              <a:t>la realizzazione di strumenti </a:t>
            </a:r>
            <a:r>
              <a:rPr lang="it-IT" dirty="0"/>
              <a:t>di cyber intelligence in grado di prevedere e anticipare le mosse </a:t>
            </a:r>
            <a:r>
              <a:rPr lang="it-IT" dirty="0" smtClean="0"/>
              <a:t>di un ipotetico nemico non solo virtuale</a:t>
            </a:r>
            <a:endParaRPr lang="it-IT" dirty="0"/>
          </a:p>
          <a:p>
            <a:endParaRPr lang="it-IT" dirty="0" smtClean="0"/>
          </a:p>
          <a:p>
            <a:r>
              <a:rPr lang="it-IT" b="1" dirty="0" smtClean="0"/>
              <a:t>Per cui è necessario dotarsi di: </a:t>
            </a:r>
          </a:p>
          <a:p>
            <a:endParaRPr lang="it-IT" dirty="0"/>
          </a:p>
          <a:p>
            <a:r>
              <a:rPr lang="it-IT" b="1" dirty="0" smtClean="0"/>
              <a:t>-</a:t>
            </a:r>
            <a:r>
              <a:rPr lang="it-IT" dirty="0" smtClean="0"/>
              <a:t> Sistemi di tracciabilità che consentono di supportare organi di controllo, forze dell’ordine e agenzie governative nella prevenzione e repressione      </a:t>
            </a:r>
          </a:p>
          <a:p>
            <a:r>
              <a:rPr lang="it-IT" b="1" dirty="0" smtClean="0"/>
              <a:t>-</a:t>
            </a:r>
            <a:r>
              <a:rPr lang="it-IT" dirty="0" smtClean="0"/>
              <a:t> Dispositivi e meccanismi per la videosorveglianza, riconoscimento facciale, analisi dati in tempo reale, server per la memorizzazione e categorizzazione di grandi quantità di informazioni immediatamente disponibile e incrociabili </a:t>
            </a:r>
            <a:endParaRPr lang="it-IT" dirty="0"/>
          </a:p>
          <a:p>
            <a:r>
              <a:rPr lang="it-IT" b="1" dirty="0" smtClean="0"/>
              <a:t>-</a:t>
            </a:r>
            <a:r>
              <a:rPr lang="it-IT" dirty="0" smtClean="0"/>
              <a:t> Capacità di analisi dei dati e modelli predittivi per la sorveglianza e vigilanza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56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8638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sz="4000" dirty="0"/>
              <a:t>Il Piano si organizza lungo sei </a:t>
            </a:r>
            <a:r>
              <a:rPr lang="it-IT" sz="4000" dirty="0" smtClean="0"/>
              <a:t>missioni </a:t>
            </a:r>
            <a:br>
              <a:rPr lang="it-IT" sz="4000" dirty="0" smtClean="0"/>
            </a:br>
            <a:r>
              <a:rPr lang="it-IT" sz="2700" b="1" dirty="0" smtClean="0"/>
              <a:t>Missione 1:</a:t>
            </a:r>
            <a:endParaRPr lang="it-IT" sz="27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endParaRPr lang="it-IT" sz="1800" dirty="0" smtClean="0"/>
          </a:p>
          <a:p>
            <a:pPr marL="0" indent="0">
              <a:buNone/>
            </a:pPr>
            <a:r>
              <a:rPr lang="it-IT" sz="2400" b="1" dirty="0" smtClean="0"/>
              <a:t>         Digitalizzazione, Innovazione, Competitività, Cultura</a:t>
            </a:r>
          </a:p>
          <a:p>
            <a:pPr marL="0" indent="0">
              <a:buNone/>
            </a:pPr>
            <a:r>
              <a:rPr lang="it-IT" sz="1800" dirty="0" smtClean="0"/>
              <a:t>                                   stanzia complessivamente  </a:t>
            </a:r>
            <a:r>
              <a:rPr lang="it-IT" sz="1800" b="1" dirty="0" smtClean="0"/>
              <a:t>49,2 miliardi </a:t>
            </a:r>
            <a:endParaRPr lang="it-IT" sz="1800" b="1" dirty="0"/>
          </a:p>
          <a:p>
            <a:endParaRPr lang="it-IT" sz="1800" dirty="0" smtClean="0"/>
          </a:p>
          <a:p>
            <a:pPr marL="0" indent="0">
              <a:buNone/>
            </a:pPr>
            <a:r>
              <a:rPr lang="it-IT" sz="2000" dirty="0"/>
              <a:t>Sostiene </a:t>
            </a:r>
            <a:r>
              <a:rPr lang="it-IT" sz="2000" dirty="0" smtClean="0"/>
              <a:t>la transizione digitale del Paese, nella modernizzazione della pubblica amministrazione, nelle infrastrutture di comunicazione e nel sistema produttivo. </a:t>
            </a:r>
          </a:p>
          <a:p>
            <a:pPr marL="0" indent="0">
              <a:buNone/>
            </a:pPr>
            <a:r>
              <a:rPr lang="it-IT" sz="2000" dirty="0" smtClean="0"/>
              <a:t>Ha l’obiettivo di garantire la copertura di tutto il territorio con reti a banda ultra-larga, migliorare la competitività delle filiere industriali, agevolare l’internazionalizzazione delle imprese.                                                                             Investe inoltre sul rilancio di due settori che caratterizzano l’Italia: il turismo e la cultura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-Rafforzamento delle difese cyber a partire dalla piena attuazione del «Perimetro di Sicurezza Nazionale Cibernetica»</a:t>
            </a:r>
          </a:p>
          <a:p>
            <a:pPr marL="0" indent="0">
              <a:buNone/>
            </a:pPr>
            <a:r>
              <a:rPr lang="it-IT" sz="2000" dirty="0" smtClean="0"/>
              <a:t>- Creazione </a:t>
            </a:r>
            <a:r>
              <a:rPr lang="it-IT" sz="2000" dirty="0"/>
              <a:t>di un Polo Strategico Nazionale a controllo pubblico per la conservazione sicura dei dati più sensibili.                                                     </a:t>
            </a:r>
            <a:r>
              <a:rPr lang="it-IT" sz="2000" dirty="0" smtClean="0"/>
              <a:t>                    - Entrare </a:t>
            </a:r>
            <a:r>
              <a:rPr lang="it-IT" sz="2000" dirty="0"/>
              <a:t>nel progetto </a:t>
            </a:r>
            <a:r>
              <a:rPr lang="it-IT" sz="2000" dirty="0" err="1"/>
              <a:t>cloud</a:t>
            </a:r>
            <a:r>
              <a:rPr lang="it-IT" sz="2000" dirty="0"/>
              <a:t> europeo  Gaia-X avviato da Francia e Germania (hanno aderito 209 aziende italiane fra cui Leonardo)</a:t>
            </a:r>
          </a:p>
          <a:p>
            <a:endParaRPr lang="it-IT" sz="2000" dirty="0" smtClean="0"/>
          </a:p>
          <a:p>
            <a:endParaRPr lang="it-IT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788" y="3243263"/>
            <a:ext cx="8588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3395663"/>
            <a:ext cx="8588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8" y="3548063"/>
            <a:ext cx="85883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/>
          <p:cNvSpPr txBox="1"/>
          <p:nvPr/>
        </p:nvSpPr>
        <p:spPr>
          <a:xfrm>
            <a:off x="662087" y="98072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                                          </a:t>
            </a:r>
            <a:endParaRPr lang="it-IT" sz="32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67544" y="404664"/>
            <a:ext cx="8208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             </a:t>
            </a:r>
            <a:r>
              <a:rPr lang="it-IT" sz="2800" b="1" dirty="0" smtClean="0"/>
              <a:t>MISSIONE</a:t>
            </a:r>
            <a:r>
              <a:rPr lang="it-IT" sz="2000" b="1" dirty="0" smtClean="0"/>
              <a:t> </a:t>
            </a:r>
            <a:r>
              <a:rPr lang="it-IT" sz="2800" b="1" dirty="0" smtClean="0"/>
              <a:t>2</a:t>
            </a:r>
            <a:r>
              <a:rPr lang="it-IT" sz="2000" b="1" dirty="0" smtClean="0"/>
              <a:t>:</a:t>
            </a:r>
            <a:endParaRPr lang="it-IT" b="1" dirty="0"/>
          </a:p>
          <a:p>
            <a:r>
              <a:rPr lang="it-IT" sz="2400" b="1" dirty="0" smtClean="0"/>
              <a:t>                     Rivoluzione verde e transizione ecologica </a:t>
            </a:r>
          </a:p>
          <a:p>
            <a:endParaRPr lang="it-IT" b="1" dirty="0"/>
          </a:p>
          <a:p>
            <a:r>
              <a:rPr lang="it-IT" b="1" dirty="0"/>
              <a:t>                                             </a:t>
            </a:r>
            <a:r>
              <a:rPr lang="it-IT" dirty="0" smtClean="0"/>
              <a:t>Stanzia </a:t>
            </a:r>
            <a:r>
              <a:rPr lang="it-IT" dirty="0"/>
              <a:t>complessivamente </a:t>
            </a:r>
            <a:r>
              <a:rPr lang="it-IT" b="1" dirty="0"/>
              <a:t>68.6 miliardi</a:t>
            </a:r>
          </a:p>
          <a:p>
            <a:r>
              <a:rPr lang="it-IT" b="1" dirty="0" smtClean="0"/>
              <a:t>     </a:t>
            </a:r>
            <a:endParaRPr lang="it-IT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2128213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E’ volta a realizzare la transizione verde ed ecologica della società e dell’economia per rendere il sistema sostenibile e garantire la sua competitività. Comprende interventi per l’agricoltura sostenibile e per migliorare la capacità di gestione dei rifiuti: programmi di investimento e ricerca per le fonti di energia rinnovabili; investimenti per lo sviluppo delle principali filiere industriali della transizione ecologica e la mobilità sostenibile. Prevede inoltre </a:t>
            </a:r>
            <a:r>
              <a:rPr lang="it-IT" dirty="0" smtClean="0"/>
              <a:t>un’azione </a:t>
            </a:r>
            <a:r>
              <a:rPr lang="it-IT" dirty="0"/>
              <a:t>per l’ </a:t>
            </a:r>
            <a:r>
              <a:rPr lang="it-IT" dirty="0" err="1"/>
              <a:t>efficientamento</a:t>
            </a:r>
            <a:r>
              <a:rPr lang="it-IT" dirty="0"/>
              <a:t> del patrimonio immobiliare pubblico e privato; </a:t>
            </a:r>
            <a:r>
              <a:rPr lang="it-IT" dirty="0" smtClean="0"/>
              <a:t> </a:t>
            </a:r>
            <a:r>
              <a:rPr lang="it-IT" dirty="0"/>
              <a:t>iniziative per il contrasto al dissesto idrogeologico, per salvaguardare e promuovere la biodiversità del territorio, </a:t>
            </a:r>
            <a:r>
              <a:rPr lang="it-IT" dirty="0" smtClean="0"/>
              <a:t>per </a:t>
            </a:r>
            <a:r>
              <a:rPr lang="it-IT" dirty="0"/>
              <a:t>garantire la sicurezza dell’approvvigionamento e la gestione sostenibile ed efficiente delle risorse idriche. </a:t>
            </a:r>
            <a:br>
              <a:rPr lang="it-IT" dirty="0"/>
            </a:b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Stop </a:t>
            </a:r>
            <a:r>
              <a:rPr lang="it-IT" dirty="0"/>
              <a:t>al carbone il prima possibile, energia prodotta da rinnovabili in 10 anni fino al 70%, si al gas naturale, no ai termovalorizzatori,  </a:t>
            </a:r>
            <a:r>
              <a:rPr lang="it-IT" dirty="0" smtClean="0"/>
              <a:t>(forse) </a:t>
            </a:r>
            <a:r>
              <a:rPr lang="it-IT" dirty="0"/>
              <a:t>stoccaggio CO2 negli ex giacimenti petroliferi sottomarini. Altoforni elettrificati con energia prodotta con gas o idrogeno. 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Possibile realizzazione di </a:t>
            </a:r>
            <a:r>
              <a:rPr lang="it-IT" dirty="0"/>
              <a:t>mini reattori nucleari a fissione? </a:t>
            </a:r>
            <a:r>
              <a:rPr lang="it-IT" dirty="0" smtClean="0"/>
              <a:t>Si considera lo sviluppo di energia </a:t>
            </a:r>
            <a:r>
              <a:rPr lang="it-IT" dirty="0"/>
              <a:t>nucleare a fusione.</a:t>
            </a:r>
            <a:br>
              <a:rPr lang="it-IT" dirty="0"/>
            </a:b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76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899592" y="4466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                                        MISSIONE 3:</a:t>
            </a:r>
            <a:endParaRPr lang="it-IT" sz="2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95018" y="941664"/>
            <a:ext cx="74888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     </a:t>
            </a:r>
            <a:r>
              <a:rPr lang="it-IT" dirty="0" smtClean="0"/>
              <a:t>              </a:t>
            </a:r>
            <a:r>
              <a:rPr lang="it-IT" sz="2400" b="1" dirty="0" smtClean="0"/>
              <a:t>Infrastrutture </a:t>
            </a:r>
            <a:r>
              <a:rPr lang="it-IT" sz="2400" b="1" dirty="0"/>
              <a:t>per una Mobilità Sostenibile</a:t>
            </a:r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                                 		stanzia </a:t>
            </a:r>
            <a:r>
              <a:rPr lang="it-IT" dirty="0"/>
              <a:t>complessivamente </a:t>
            </a:r>
            <a:r>
              <a:rPr lang="it-IT" b="1" dirty="0"/>
              <a:t>31,4 </a:t>
            </a:r>
            <a:r>
              <a:rPr lang="it-IT" b="1" dirty="0" smtClean="0"/>
              <a:t>miliardi   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68172" y="1844824"/>
            <a:ext cx="79208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suo obiettivo primario è lo sviluppo razionale di un’infrastruttura di trasporto moderna, sostenibile e estesa a tutte le aree del Paese. </a:t>
            </a:r>
          </a:p>
          <a:p>
            <a:r>
              <a:rPr lang="it-IT" dirty="0"/>
              <a:t>Il Piano prevede un importante investimento nei trasporti ferroviari ad alta velocità. A </a:t>
            </a:r>
            <a:r>
              <a:rPr lang="it-IT" dirty="0" smtClean="0"/>
              <a:t>regime verranno </a:t>
            </a:r>
            <a:r>
              <a:rPr lang="it-IT" dirty="0"/>
              <a:t>consentiti significativi miglioramenti nei tempi di percorrenza, soprattutto nel centro-sud. </a:t>
            </a:r>
            <a:r>
              <a:rPr lang="it-IT" dirty="0" smtClean="0"/>
              <a:t>Investirà </a:t>
            </a:r>
            <a:r>
              <a:rPr lang="it-IT" dirty="0"/>
              <a:t>inoltre nella modernizzazione e il potenziamento delle linee ferroviarie regionali, sul sistema portuale e nella digitalizzazione della catena logistica. 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 IMPORTANTE:  </a:t>
            </a:r>
            <a:r>
              <a:rPr lang="it-IT" sz="2000" u="sng" dirty="0" smtClean="0"/>
              <a:t>Nel piano vi sono progetti trasversali alle missioni. </a:t>
            </a:r>
            <a:r>
              <a:rPr lang="it-IT" u="sng" dirty="0" smtClean="0"/>
              <a:t> </a:t>
            </a:r>
            <a:r>
              <a:rPr lang="it-IT" dirty="0" smtClean="0"/>
              <a:t>                                Un esempio riguarda la figura </a:t>
            </a:r>
            <a:r>
              <a:rPr lang="it-IT" dirty="0" err="1" smtClean="0"/>
              <a:t>mobility</a:t>
            </a:r>
            <a:r>
              <a:rPr lang="it-IT" dirty="0" smtClean="0"/>
              <a:t> manager che interessa le missioni 2 e 3: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mobility</a:t>
            </a:r>
            <a:r>
              <a:rPr lang="it-IT" dirty="0" smtClean="0"/>
              <a:t> manager di area (insieme al </a:t>
            </a:r>
            <a:r>
              <a:rPr lang="it-IT" dirty="0" err="1" smtClean="0"/>
              <a:t>mobility</a:t>
            </a:r>
            <a:r>
              <a:rPr lang="it-IT" dirty="0" smtClean="0"/>
              <a:t> di azienda) promuove cambiamenti </a:t>
            </a:r>
            <a:r>
              <a:rPr lang="it-IT" dirty="0"/>
              <a:t>volontari </a:t>
            </a:r>
            <a:r>
              <a:rPr lang="it-IT" dirty="0" smtClean="0"/>
              <a:t>nei </a:t>
            </a:r>
            <a:r>
              <a:rPr lang="it-IT" dirty="0"/>
              <a:t>comportamenti </a:t>
            </a:r>
            <a:r>
              <a:rPr lang="it-IT" dirty="0" smtClean="0"/>
              <a:t>delle persone con azioni </a:t>
            </a:r>
            <a:r>
              <a:rPr lang="it-IT" dirty="0"/>
              <a:t>di “</a:t>
            </a:r>
            <a:r>
              <a:rPr lang="it-IT" dirty="0" smtClean="0"/>
              <a:t>marketing” allo </a:t>
            </a:r>
            <a:r>
              <a:rPr lang="it-IT" dirty="0"/>
              <a:t>scopo di valorizzare </a:t>
            </a:r>
            <a:r>
              <a:rPr lang="it-IT" dirty="0" smtClean="0"/>
              <a:t>modalità </a:t>
            </a:r>
            <a:r>
              <a:rPr lang="it-IT" dirty="0"/>
              <a:t>alternative all’uso dell’auto privata </a:t>
            </a:r>
            <a:r>
              <a:rPr lang="it-IT" dirty="0" smtClean="0"/>
              <a:t>. In </a:t>
            </a:r>
            <a:r>
              <a:rPr lang="it-IT" dirty="0"/>
              <a:t>Italia la figura professionale del responsabile della </a:t>
            </a:r>
            <a:r>
              <a:rPr lang="it-IT" dirty="0" smtClean="0"/>
              <a:t>mobilità è stato introdotta nel 1998 e </a:t>
            </a:r>
            <a:r>
              <a:rPr lang="it-IT" dirty="0"/>
              <a:t>ha prescritto l’obbligo per enti pubblici e aziende private di determinate dimensioni di nominare un responsabile della mobilità aziendale e di produrre un Piano degli spostamenti casa-lavoro (PSCL).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99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63688" y="2780928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982739" y="465738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/>
              <a:t>                         </a:t>
            </a:r>
            <a:r>
              <a:rPr lang="it-IT" sz="3600" b="1" dirty="0" smtClean="0"/>
              <a:t>Missione </a:t>
            </a:r>
            <a:r>
              <a:rPr lang="it-IT" sz="3600" b="1" dirty="0"/>
              <a:t>4</a:t>
            </a:r>
            <a:r>
              <a:rPr lang="it-IT" sz="3600" b="1" dirty="0" smtClean="0"/>
              <a:t>:</a:t>
            </a:r>
            <a:r>
              <a:rPr lang="it-IT" sz="3600" dirty="0" smtClean="0"/>
              <a:t>                      </a:t>
            </a:r>
          </a:p>
          <a:p>
            <a:r>
              <a:rPr lang="it-IT" sz="3200" b="1" dirty="0" smtClean="0"/>
              <a:t>                     Istruzione e Ricerca</a:t>
            </a:r>
          </a:p>
          <a:p>
            <a:r>
              <a:rPr lang="it-IT" sz="2000" dirty="0" smtClean="0"/>
              <a:t>                      stanzia complessivamente </a:t>
            </a:r>
            <a:r>
              <a:rPr lang="it-IT" sz="2000" b="1" dirty="0" smtClean="0"/>
              <a:t>31,9 miliardi di euro</a:t>
            </a:r>
          </a:p>
          <a:p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82739" y="2348880"/>
            <a:ext cx="68296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Punta a colmare le carenze strutturali, quantitative e qualitative, dell’offerta dei servizi di istruzione nel mostro paese , in tutto il ciclo formativo. </a:t>
            </a:r>
          </a:p>
          <a:p>
            <a:endParaRPr lang="it-IT" dirty="0" smtClean="0"/>
          </a:p>
          <a:p>
            <a:r>
              <a:rPr lang="it-IT" dirty="0" smtClean="0"/>
              <a:t>Prevede l’aumento dell’offerta di posti negli asili nido, favorisce l’accesso all’università, rafforza gli strumenti di orientamento e riforma il reclutamento e la formazione degli insegnanti. </a:t>
            </a:r>
          </a:p>
          <a:p>
            <a:endParaRPr lang="it-IT" dirty="0" smtClean="0"/>
          </a:p>
          <a:p>
            <a:r>
              <a:rPr lang="it-IT" dirty="0" smtClean="0"/>
              <a:t>Include anche un significativo rafforzamento dei sistemi di ricerca di base e applicata e nuovi strumenti per il trasferimento tecnologico, per innalzare il potenziale di crescita.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92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87624" y="548680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/>
              <a:t>                     </a:t>
            </a:r>
            <a:r>
              <a:rPr lang="it-IT" sz="3600" b="1" dirty="0" smtClean="0"/>
              <a:t>Missione</a:t>
            </a:r>
            <a:r>
              <a:rPr lang="it-IT" sz="3600" dirty="0" smtClean="0"/>
              <a:t> </a:t>
            </a:r>
            <a:r>
              <a:rPr lang="it-IT" sz="3600" b="1" dirty="0"/>
              <a:t>5:</a:t>
            </a:r>
            <a:r>
              <a:rPr lang="it-IT" sz="3600" dirty="0"/>
              <a:t>  </a:t>
            </a:r>
            <a:r>
              <a:rPr lang="it-IT" sz="3600" dirty="0" smtClean="0"/>
              <a:t>                                                             </a:t>
            </a:r>
          </a:p>
          <a:p>
            <a:r>
              <a:rPr lang="it-IT" sz="3200" dirty="0" smtClean="0"/>
              <a:t>              </a:t>
            </a:r>
            <a:r>
              <a:rPr lang="it-IT" sz="3200" b="1" dirty="0" smtClean="0"/>
              <a:t>Inclusione e Coesione</a:t>
            </a:r>
          </a:p>
          <a:p>
            <a:r>
              <a:rPr lang="it-IT" sz="2000" dirty="0" smtClean="0"/>
              <a:t>                   stanzia complessivamente </a:t>
            </a:r>
            <a:r>
              <a:rPr lang="it-IT" sz="2000" b="1" dirty="0" smtClean="0"/>
              <a:t>22,4 miliardi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55576" y="227687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Investe nelle infrastrutture sociali, rafforza le politiche attive del lavoro e sostiene il sistema duale e l’imprenditoria femminile.</a:t>
            </a:r>
          </a:p>
          <a:p>
            <a:endParaRPr lang="it-IT" dirty="0" smtClean="0"/>
          </a:p>
          <a:p>
            <a:r>
              <a:rPr lang="it-IT" dirty="0" smtClean="0"/>
              <a:t>Migliora il sistema di protezione per le situazioni di fragilità sociale ed economica, per le famiglie, per la genitorialità.</a:t>
            </a:r>
          </a:p>
          <a:p>
            <a:endParaRPr lang="it-IT" dirty="0"/>
          </a:p>
          <a:p>
            <a:r>
              <a:rPr lang="it-IT" dirty="0" smtClean="0"/>
              <a:t>Promuove inoltre il ruolo dello sport come fattore di inclusione.</a:t>
            </a:r>
          </a:p>
          <a:p>
            <a:endParaRPr lang="it-IT" dirty="0"/>
          </a:p>
          <a:p>
            <a:r>
              <a:rPr lang="it-IT" dirty="0" smtClean="0"/>
              <a:t>Un’attenzione specifica è riservata alla coesione territoriale, col rafforzamento delle Zone Economiche Speciali e la Strategia nazionale delle aree interne.</a:t>
            </a:r>
          </a:p>
          <a:p>
            <a:endParaRPr lang="it-IT" dirty="0"/>
          </a:p>
          <a:p>
            <a:r>
              <a:rPr lang="it-IT" dirty="0" smtClean="0"/>
              <a:t>Potenzia il Servizio Civile Universale e promuove il ruolo del terzo settore nelle politiche pubbliche.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60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40878" y="620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                                                 </a:t>
            </a:r>
            <a:r>
              <a:rPr lang="it-IT" sz="3600" b="1" dirty="0" smtClean="0"/>
              <a:t>Missione 6:</a:t>
            </a:r>
          </a:p>
          <a:p>
            <a:r>
              <a:rPr lang="it-IT" sz="3200" b="1" dirty="0" smtClean="0"/>
              <a:t>                                 Salute     </a:t>
            </a:r>
          </a:p>
          <a:p>
            <a:r>
              <a:rPr lang="it-IT" sz="2000" dirty="0" smtClean="0"/>
              <a:t>                         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                           stanzia complessivamente </a:t>
            </a:r>
            <a:r>
              <a:rPr lang="it-IT" sz="2000" b="1" dirty="0" smtClean="0"/>
              <a:t>18,5 miliardi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37408" y="2924944"/>
            <a:ext cx="77581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focalizzata su due obiettivi: il rafforzamento della prevenzione e dell’assistenza sul territorio, con l’integrazione tra servizi sanitari e sociali, e l’ammodernamento delle dotazioni tecnologiche del Servizio Sanitario Nazionale (SSN).</a:t>
            </a:r>
          </a:p>
          <a:p>
            <a:endParaRPr lang="it-IT" dirty="0"/>
          </a:p>
          <a:p>
            <a:r>
              <a:rPr lang="it-IT" dirty="0" smtClean="0"/>
              <a:t>Potenzia il Fascicolo Sanitario Elettronico e lo sviluppo della telemedicina.</a:t>
            </a:r>
          </a:p>
          <a:p>
            <a:endParaRPr lang="it-IT" dirty="0"/>
          </a:p>
          <a:p>
            <a:r>
              <a:rPr lang="it-IT" dirty="0" smtClean="0"/>
              <a:t>Sostiene le competenze tecniche, digitali e manageriali del personale del sistema sanitario, oltre a promuovere la ricerca scientifica in ambito biomedico e sanitario.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16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9632" y="764704"/>
            <a:ext cx="69127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         Ministri </a:t>
            </a:r>
            <a:r>
              <a:rPr lang="it-IT" sz="2800" b="1" dirty="0"/>
              <a:t>competenti </a:t>
            </a:r>
            <a:r>
              <a:rPr lang="it-IT" sz="2800" b="1" dirty="0" smtClean="0"/>
              <a:t>delle tematiche</a:t>
            </a:r>
            <a:endParaRPr lang="it-IT" sz="2800" b="1" dirty="0"/>
          </a:p>
          <a:p>
            <a:r>
              <a:rPr lang="it-IT" sz="2400" b="1" dirty="0"/>
              <a:t>       </a:t>
            </a:r>
            <a:r>
              <a:rPr lang="it-IT" sz="2400" b="1" dirty="0" smtClean="0"/>
              <a:t>                    interessate </a:t>
            </a:r>
            <a:r>
              <a:rPr lang="it-IT" sz="2400" b="1" dirty="0"/>
              <a:t>da </a:t>
            </a:r>
            <a:r>
              <a:rPr lang="it-IT" sz="2400" b="1" dirty="0" smtClean="0"/>
              <a:t>Leonardo</a:t>
            </a:r>
            <a:endParaRPr lang="it-IT" sz="24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00548" y="2150016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Vittorio </a:t>
            </a:r>
            <a:r>
              <a:rPr lang="it-IT" sz="2000" b="1" dirty="0" err="1" smtClean="0"/>
              <a:t>Colao</a:t>
            </a:r>
            <a:r>
              <a:rPr lang="it-IT" sz="2000" dirty="0" smtClean="0"/>
              <a:t>: </a:t>
            </a:r>
            <a:r>
              <a:rPr lang="it-IT" dirty="0" smtClean="0"/>
              <a:t>Ministro dell’Innovazione tecnologica e Transizione digitale.                    </a:t>
            </a:r>
          </a:p>
          <a:p>
            <a:r>
              <a:rPr lang="it-IT" dirty="0" smtClean="0"/>
              <a:t>E’ stato </a:t>
            </a:r>
            <a:r>
              <a:rPr lang="it-IT" dirty="0"/>
              <a:t>nel Consiglio di Amministrazione di </a:t>
            </a:r>
            <a:r>
              <a:rPr lang="it-IT" dirty="0" smtClean="0"/>
              <a:t>Finmeccanica-Leonardo come Consigliere indipendente dal 2000 al 2002. </a:t>
            </a:r>
          </a:p>
          <a:p>
            <a:endParaRPr lang="it-IT" dirty="0"/>
          </a:p>
          <a:p>
            <a:r>
              <a:rPr lang="it-IT" sz="2000" b="1" dirty="0" smtClean="0"/>
              <a:t>Roberto Cingolani: </a:t>
            </a:r>
            <a:r>
              <a:rPr lang="it-IT" dirty="0" smtClean="0"/>
              <a:t>Ministro  per la Transizione ecologica. Dal 2019 responsabile del Dipartimento tecnologia e innovazione </a:t>
            </a:r>
            <a:r>
              <a:rPr lang="it-IT" dirty="0"/>
              <a:t>di Leonardo. </a:t>
            </a:r>
            <a:r>
              <a:rPr lang="it-IT" dirty="0" smtClean="0"/>
              <a:t>Prima della nomina a ministro, nel febbraio 2021, è </a:t>
            </a:r>
            <a:r>
              <a:rPr lang="it-IT" dirty="0"/>
              <a:t>intervenuto alla Camera due </a:t>
            </a:r>
            <a:r>
              <a:rPr lang="it-IT" dirty="0" smtClean="0"/>
              <a:t>volte </a:t>
            </a:r>
            <a:r>
              <a:rPr lang="it-IT" dirty="0"/>
              <a:t>nell’ambito dell’esame </a:t>
            </a:r>
            <a:r>
              <a:rPr lang="it-IT" dirty="0" smtClean="0"/>
              <a:t> del </a:t>
            </a:r>
            <a:r>
              <a:rPr lang="it-IT" dirty="0"/>
              <a:t>Piano nazionale di ripresa e </a:t>
            </a:r>
            <a:r>
              <a:rPr lang="it-IT" dirty="0" smtClean="0"/>
              <a:t>resilienza  elencando le tecnologie per </a:t>
            </a:r>
            <a:r>
              <a:rPr lang="it-IT" dirty="0"/>
              <a:t>le quali l’azienda poteva candidarsi ad attuare progetti del piano (</a:t>
            </a:r>
            <a:r>
              <a:rPr lang="it-IT" dirty="0" err="1"/>
              <a:t>cloud</a:t>
            </a:r>
            <a:r>
              <a:rPr lang="it-IT" dirty="0"/>
              <a:t> </a:t>
            </a:r>
            <a:r>
              <a:rPr lang="it-IT" dirty="0" err="1"/>
              <a:t>computing</a:t>
            </a:r>
            <a:r>
              <a:rPr lang="it-IT" dirty="0"/>
              <a:t>, intelligenza artificiale e nuovi materiali </a:t>
            </a:r>
            <a:r>
              <a:rPr lang="it-IT" dirty="0" smtClean="0"/>
              <a:t>).</a:t>
            </a:r>
          </a:p>
          <a:p>
            <a:endParaRPr lang="it-IT" sz="2000" b="1" dirty="0"/>
          </a:p>
          <a:p>
            <a:r>
              <a:rPr lang="it-IT" sz="2000" b="1" dirty="0" smtClean="0"/>
              <a:t>Enrico Giovannini: </a:t>
            </a:r>
            <a:r>
              <a:rPr lang="it-IT" dirty="0" smtClean="0"/>
              <a:t>Ministro delle  Infrastrutture e Mobilità sostenibili 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rds/PeaceLink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2E1A-DA6E-47DC-A386-E345E3D127B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422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5171</TotalTime>
  <Words>2118</Words>
  <Application>Microsoft Office PowerPoint</Application>
  <PresentationFormat>Presentazione su schermo (4:3)</PresentationFormat>
  <Paragraphs>279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PIANO NAZIONALE DI RIPRESA E RESILIENZA</vt:lpstr>
      <vt:lpstr>Presentazione standard di PowerPoint</vt:lpstr>
      <vt:lpstr>Il Piano si organizza lungo sei missioni  Missione 1: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Proprietario</dc:creator>
  <cp:lastModifiedBy>Proprietario</cp:lastModifiedBy>
  <cp:revision>146</cp:revision>
  <dcterms:created xsi:type="dcterms:W3CDTF">2021-05-02T15:56:48Z</dcterms:created>
  <dcterms:modified xsi:type="dcterms:W3CDTF">2021-06-10T17:19:59Z</dcterms:modified>
</cp:coreProperties>
</file>