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9"/>
  </p:notesMasterIdLst>
  <p:sldIdLst>
    <p:sldId id="276" r:id="rId2"/>
    <p:sldId id="362" r:id="rId3"/>
    <p:sldId id="363" r:id="rId4"/>
    <p:sldId id="321" r:id="rId5"/>
    <p:sldId id="326" r:id="rId6"/>
    <p:sldId id="329" r:id="rId7"/>
    <p:sldId id="322" r:id="rId8"/>
    <p:sldId id="323" r:id="rId9"/>
    <p:sldId id="364" r:id="rId10"/>
    <p:sldId id="332" r:id="rId11"/>
    <p:sldId id="361" r:id="rId12"/>
    <p:sldId id="359" r:id="rId13"/>
    <p:sldId id="350" r:id="rId14"/>
    <p:sldId id="345" r:id="rId15"/>
    <p:sldId id="344" r:id="rId16"/>
    <p:sldId id="331" r:id="rId17"/>
    <p:sldId id="360" r:id="rId18"/>
    <p:sldId id="347" r:id="rId19"/>
    <p:sldId id="325" r:id="rId20"/>
    <p:sldId id="343" r:id="rId21"/>
    <p:sldId id="330" r:id="rId22"/>
    <p:sldId id="348" r:id="rId23"/>
    <p:sldId id="333" r:id="rId24"/>
    <p:sldId id="334" r:id="rId25"/>
    <p:sldId id="354" r:id="rId26"/>
    <p:sldId id="357" r:id="rId27"/>
    <p:sldId id="358" r:id="rId28"/>
    <p:sldId id="356" r:id="rId29"/>
    <p:sldId id="355" r:id="rId30"/>
    <p:sldId id="365" r:id="rId31"/>
    <p:sldId id="335" r:id="rId32"/>
    <p:sldId id="351" r:id="rId33"/>
    <p:sldId id="336" r:id="rId34"/>
    <p:sldId id="338" r:id="rId35"/>
    <p:sldId id="337" r:id="rId36"/>
    <p:sldId id="339" r:id="rId37"/>
    <p:sldId id="340" r:id="rId38"/>
  </p:sldIdLst>
  <p:sldSz cx="9144000" cy="6858000" type="screen4x3"/>
  <p:notesSz cx="6796088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14" autoAdjust="0"/>
  </p:normalViewPr>
  <p:slideViewPr>
    <p:cSldViewPr>
      <p:cViewPr varScale="1">
        <p:scale>
          <a:sx n="57" d="100"/>
          <a:sy n="57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7047"/>
          </a:xfrm>
          <a:prstGeom prst="rect">
            <a:avLst/>
          </a:prstGeom>
        </p:spPr>
        <p:txBody>
          <a:bodyPr vert="horz" lIns="92156" tIns="46078" rIns="92156" bIns="4607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499" y="0"/>
            <a:ext cx="2944971" cy="497047"/>
          </a:xfrm>
          <a:prstGeom prst="rect">
            <a:avLst/>
          </a:prstGeom>
        </p:spPr>
        <p:txBody>
          <a:bodyPr vert="horz" lIns="92156" tIns="46078" rIns="92156" bIns="4607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F97414-C1E8-4AD1-BD81-DD07F40E548B}" type="datetimeFigureOut">
              <a:rPr lang="it-IT"/>
              <a:pPr>
                <a:defRPr/>
              </a:pPr>
              <a:t>04/11/2021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6" tIns="46078" rIns="92156" bIns="46078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609" y="4714796"/>
            <a:ext cx="5436870" cy="4467066"/>
          </a:xfrm>
          <a:prstGeom prst="rect">
            <a:avLst/>
          </a:prstGeom>
        </p:spPr>
        <p:txBody>
          <a:bodyPr vert="horz" lIns="92156" tIns="46078" rIns="92156" bIns="46078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004"/>
            <a:ext cx="2944971" cy="497046"/>
          </a:xfrm>
          <a:prstGeom prst="rect">
            <a:avLst/>
          </a:prstGeom>
        </p:spPr>
        <p:txBody>
          <a:bodyPr vert="horz" lIns="92156" tIns="46078" rIns="92156" bIns="4607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499" y="9428004"/>
            <a:ext cx="2944971" cy="497046"/>
          </a:xfrm>
          <a:prstGeom prst="rect">
            <a:avLst/>
          </a:prstGeom>
        </p:spPr>
        <p:txBody>
          <a:bodyPr vert="horz" lIns="92156" tIns="46078" rIns="92156" bIns="4607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7670B5-0708-4FBC-8C55-541021DA3C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94041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21FA8-F3CC-4AA9-927F-939518192D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39FDA-B77C-4A52-A1A9-E5EDE2F176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A84B-A63D-43AB-BE02-CEB0BEE8D2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7621-235A-4D99-A6F3-9E3AF4C230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D1329-CEFB-4705-9223-F90E17CE70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D17A8-CBD9-490E-9867-8165E127E7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F11C-B87F-4541-AA37-DBCC8F4296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73F2-CC25-4AEB-86EF-59CF92D000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8798-7630-4CE2-8946-5AD6029ED7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A767-3858-4F42-936B-D0AFAD0FD5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41436-B1C3-4762-A4D7-865ABAED7B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4BEC-AE0C-4F87-9E17-87EB7CE1CC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62C08B1-6BC2-4DFE-91D4-282671CCF8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ago@unina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179388" y="260648"/>
            <a:ext cx="8713092" cy="3816424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4000" dirty="0"/>
              <a:t>IL TRATTATO CHE </a:t>
            </a:r>
            <a:r>
              <a:rPr lang="it-IT" sz="4000" b="1" dirty="0">
                <a:solidFill>
                  <a:schemeClr val="tx1"/>
                </a:solidFill>
              </a:rPr>
              <a:t>BANDISCE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br>
              <a:rPr lang="it-IT" sz="4000" b="1" dirty="0">
                <a:solidFill>
                  <a:srgbClr val="FF0000"/>
                </a:solidFill>
              </a:rPr>
            </a:br>
            <a:r>
              <a:rPr lang="it-IT" sz="4000" dirty="0"/>
              <a:t>LE</a:t>
            </a:r>
            <a:r>
              <a:rPr lang="it-IT" sz="4000" b="1" dirty="0"/>
              <a:t>  ARMI  NUCLEARI  </a:t>
            </a:r>
            <a:r>
              <a:rPr lang="it-IT" sz="4000" dirty="0"/>
              <a:t>(TBNW)</a:t>
            </a:r>
            <a:br>
              <a:rPr lang="it-IT" sz="4000" dirty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dirty="0"/>
              <a:t>La </a:t>
            </a:r>
            <a:r>
              <a:rPr lang="it-IT" dirty="0">
                <a:solidFill>
                  <a:srgbClr val="0000FF"/>
                </a:solidFill>
              </a:rPr>
              <a:t>Via Etica </a:t>
            </a:r>
            <a:r>
              <a:rPr lang="it-IT" dirty="0"/>
              <a:t>si è unita alla </a:t>
            </a:r>
            <a:r>
              <a:rPr lang="it-IT" dirty="0">
                <a:solidFill>
                  <a:srgbClr val="00B050"/>
                </a:solidFill>
              </a:rPr>
              <a:t>Via Popolare</a:t>
            </a:r>
            <a:r>
              <a:rPr lang="it-IT" dirty="0"/>
              <a:t> e fa politica tra gli </a:t>
            </a:r>
            <a:r>
              <a:rPr lang="it-IT" dirty="0">
                <a:solidFill>
                  <a:srgbClr val="FF0000"/>
                </a:solidFill>
              </a:rPr>
              <a:t>Stati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424936" cy="2232248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Antonino Drago</a:t>
            </a:r>
            <a:br>
              <a:rPr lang="it-IT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2000" dirty="0"/>
              <a:t>Università di Napoli “Federico II” - </a:t>
            </a:r>
            <a:r>
              <a:rPr lang="it-IT" sz="2000" dirty="0">
                <a:hlinkClick r:id="rId2"/>
              </a:rPr>
              <a:t>drago@unina.it</a:t>
            </a:r>
            <a:endParaRPr lang="it-IT" sz="2000" dirty="0"/>
          </a:p>
          <a:p>
            <a:pPr>
              <a:defRPr/>
            </a:pPr>
            <a:r>
              <a:rPr lang="it-IT" sz="2000" dirty="0"/>
              <a:t>Primo presidente del Com. </a:t>
            </a:r>
            <a:r>
              <a:rPr lang="it-IT" sz="2000" dirty="0" err="1"/>
              <a:t>Intermin</a:t>
            </a:r>
            <a:r>
              <a:rPr lang="it-IT" sz="2000" dirty="0"/>
              <a:t>. per la Difesa Non violenta</a:t>
            </a:r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r>
              <a:rPr lang="it-IT" sz="2000" dirty="0"/>
              <a:t>Pisa, La  </a:t>
            </a:r>
            <a:r>
              <a:rPr lang="it-IT" sz="2000" dirty="0" err="1"/>
              <a:t>Leopolda</a:t>
            </a:r>
            <a:r>
              <a:rPr lang="it-IT" sz="2000" dirty="0"/>
              <a:t> 29 Ottobre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57600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it-IT" sz="4000" dirty="0"/>
              <a:t>(1953)</a:t>
            </a:r>
            <a:r>
              <a:rPr lang="it-IT" sz="4200" dirty="0"/>
              <a:t> </a:t>
            </a:r>
            <a:r>
              <a:rPr lang="it-IT" sz="4200" b="1" i="1" u="sng" dirty="0">
                <a:solidFill>
                  <a:srgbClr val="FF0000"/>
                </a:solidFill>
              </a:rPr>
              <a:t>La via statale</a:t>
            </a:r>
            <a:r>
              <a:rPr lang="it-IT" sz="4200" b="1" u="sng" dirty="0">
                <a:solidFill>
                  <a:srgbClr val="FF0000"/>
                </a:solidFill>
              </a:rPr>
              <a:t>: la razionalità</a:t>
            </a:r>
            <a:br>
              <a:rPr lang="it-IT" sz="4200" b="1" u="sng" dirty="0">
                <a:solidFill>
                  <a:srgbClr val="FF0000"/>
                </a:solidFill>
              </a:rPr>
            </a:br>
            <a:r>
              <a:rPr lang="it-IT" sz="4200" b="1" dirty="0">
                <a:solidFill>
                  <a:srgbClr val="FF0000"/>
                </a:solidFill>
              </a:rPr>
              <a:t>	</a:t>
            </a:r>
            <a:r>
              <a:rPr lang="it-IT" sz="3400" dirty="0"/>
              <a:t>1° Gli oppositori sono attori </a:t>
            </a:r>
            <a:r>
              <a:rPr lang="it-IT" sz="3400" i="1" dirty="0"/>
              <a:t>razionali</a:t>
            </a:r>
            <a:r>
              <a:rPr lang="it-IT" sz="3400" b="1" i="1" dirty="0"/>
              <a:t> </a:t>
            </a:r>
            <a:br>
              <a:rPr lang="it-IT" sz="3400" b="1" i="1" dirty="0"/>
            </a:br>
            <a:r>
              <a:rPr lang="it-IT" sz="3400" b="1" i="1" dirty="0"/>
              <a:t>	</a:t>
            </a:r>
            <a:r>
              <a:rPr lang="it-IT" sz="3400" dirty="0"/>
              <a:t>2°</a:t>
            </a:r>
            <a:r>
              <a:rPr lang="it-IT" sz="3400" i="1" dirty="0"/>
              <a:t> Trattati</a:t>
            </a:r>
            <a:r>
              <a:rPr lang="it-IT" sz="3400" dirty="0"/>
              <a:t> internazionali</a:t>
            </a:r>
            <a:br>
              <a:rPr lang="it-IT" sz="3400" dirty="0"/>
            </a:br>
            <a:r>
              <a:rPr lang="it-IT" sz="3400" dirty="0"/>
              <a:t>	3° Atomi per la </a:t>
            </a:r>
            <a:r>
              <a:rPr lang="it-IT" sz="3400" i="1" dirty="0"/>
              <a:t>Pace</a:t>
            </a:r>
            <a:r>
              <a:rPr lang="it-IT" sz="3400" dirty="0"/>
              <a:t> </a:t>
            </a:r>
            <a:r>
              <a:rPr lang="it-IT" sz="3600" b="1" i="1" dirty="0"/>
              <a:t/>
            </a:r>
            <a:br>
              <a:rPr lang="it-IT" sz="3600" b="1" i="1" dirty="0"/>
            </a:br>
            <a:r>
              <a:rPr lang="it-IT" sz="3600" b="1" i="1" dirty="0"/>
              <a:t>     </a:t>
            </a:r>
            <a:r>
              <a:rPr lang="it-IT" sz="3600" dirty="0"/>
              <a:t>Cioè: </a:t>
            </a:r>
            <a:r>
              <a:rPr lang="it-IT" sz="3200" b="1" i="1" spc="600" dirty="0" smtClean="0">
                <a:solidFill>
                  <a:srgbClr val="FF0000"/>
                </a:solidFill>
              </a:rPr>
              <a:t>Addomesticare </a:t>
            </a:r>
            <a:r>
              <a:rPr lang="it-IT" sz="3200" b="1" i="1" spc="600" dirty="0">
                <a:solidFill>
                  <a:srgbClr val="FF0000"/>
                </a:solidFill>
              </a:rPr>
              <a:t>King-Kong</a:t>
            </a:r>
            <a:r>
              <a:rPr lang="it-IT" sz="3200" i="1" dirty="0"/>
              <a:t>      </a:t>
            </a: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57600"/>
            <a:ext cx="4536504" cy="3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6" y="0"/>
            <a:ext cx="9144000" cy="2492896"/>
          </a:xfrm>
        </p:spPr>
        <p:txBody>
          <a:bodyPr/>
          <a:lstStyle/>
          <a:p>
            <a:r>
              <a:rPr lang="it-IT" sz="4200" dirty="0"/>
              <a:t>Il concetto </a:t>
            </a:r>
            <a:r>
              <a:rPr lang="it-IT" sz="4200" dirty="0">
                <a:solidFill>
                  <a:srgbClr val="FF0000"/>
                </a:solidFill>
              </a:rPr>
              <a:t>statale </a:t>
            </a:r>
            <a:r>
              <a:rPr lang="it-IT" sz="4200" dirty="0"/>
              <a:t>di </a:t>
            </a:r>
            <a:r>
              <a:rPr lang="it-IT" sz="4200" u="sng" dirty="0">
                <a:solidFill>
                  <a:srgbClr val="FF0000"/>
                </a:solidFill>
              </a:rPr>
              <a:t>difesa nucleare</a:t>
            </a:r>
            <a:r>
              <a:rPr lang="it-IT" sz="4200" dirty="0"/>
              <a:t>:</a:t>
            </a:r>
            <a:br>
              <a:rPr lang="it-IT" sz="4200" dirty="0"/>
            </a:br>
            <a:r>
              <a:rPr lang="it-IT" sz="4200" dirty="0"/>
              <a:t>ritorsione (vendetta?)</a:t>
            </a:r>
            <a:br>
              <a:rPr lang="it-IT" sz="4200" dirty="0"/>
            </a:br>
            <a:r>
              <a:rPr lang="it-IT" sz="4200" i="1" dirty="0"/>
              <a:t>Mutua Distruzione Assicurata</a:t>
            </a:r>
          </a:p>
        </p:txBody>
      </p:sp>
      <p:pic>
        <p:nvPicPr>
          <p:cNvPr id="4" name="Segnaposto contenuto 3" descr="https://www.ft.com/__origami/service/image/v2/images/raw/http%3A%2F%2Fcom.ft.imagepublish.prod.s3.amazonaws.com%2Fbe24f136-842d-11e2-96f2-00144feabdc0?fit=scale-down&amp;source=next&amp;width=7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6247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/>
          <a:lstStyle/>
          <a:p>
            <a:r>
              <a:rPr lang="it-IT" sz="4000" u="sng" dirty="0">
                <a:solidFill>
                  <a:srgbClr val="FF0000"/>
                </a:solidFill>
              </a:rPr>
              <a:t>Lo Stato si difende</a:t>
            </a:r>
            <a:r>
              <a:rPr lang="it-IT" sz="4000" dirty="0">
                <a:solidFill>
                  <a:srgbClr val="FF0000"/>
                </a:solidFill>
              </a:rPr>
              <a:t> </a:t>
            </a:r>
            <a:r>
              <a:rPr lang="it-IT" sz="4000" dirty="0"/>
              <a:t>con armi nucleari: </a:t>
            </a:r>
            <a:r>
              <a:rPr lang="it-IT" sz="4000" i="1" dirty="0"/>
              <a:t/>
            </a:r>
            <a:br>
              <a:rPr lang="it-IT" sz="4000" i="1" dirty="0"/>
            </a:br>
            <a:r>
              <a:rPr lang="it-IT" sz="4000" i="1" dirty="0"/>
              <a:t>Fino a quanti morti </a:t>
            </a:r>
            <a:r>
              <a:rPr lang="it-IT" sz="4000" dirty="0"/>
              <a:t>subìti</a:t>
            </a:r>
            <a:r>
              <a:rPr lang="it-IT" sz="4000" i="1" dirty="0"/>
              <a:t> reagire?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/>
          <a:lstStyle/>
          <a:p>
            <a:pPr marL="266700" indent="-257175">
              <a:spcBef>
                <a:spcPts val="1800"/>
              </a:spcBef>
            </a:pPr>
            <a:r>
              <a:rPr lang="it-IT" dirty="0"/>
              <a:t>I piani strategici prevedono che un Paese attaccato con armi nucleari contrattacchi con le proprie armi se subisce meno di</a:t>
            </a:r>
          </a:p>
          <a:p>
            <a:pPr marL="266700" indent="-257175">
              <a:spcBef>
                <a:spcPts val="1800"/>
              </a:spcBef>
            </a:pPr>
            <a:r>
              <a:rPr lang="it-IT" b="1" dirty="0"/>
              <a:t>12 milioni </a:t>
            </a:r>
            <a:r>
              <a:rPr lang="it-IT" dirty="0"/>
              <a:t>(USA)</a:t>
            </a:r>
          </a:p>
          <a:p>
            <a:pPr marL="266700" indent="-257175">
              <a:spcBef>
                <a:spcPts val="1800"/>
              </a:spcBef>
            </a:pPr>
            <a:r>
              <a:rPr lang="it-IT" b="1" dirty="0"/>
              <a:t>18 milioni </a:t>
            </a:r>
            <a:r>
              <a:rPr lang="it-IT" dirty="0"/>
              <a:t>(UK) di morti  immediati. </a:t>
            </a:r>
          </a:p>
          <a:p>
            <a:pPr marL="266700" indent="-257175">
              <a:spcBef>
                <a:spcPts val="1800"/>
              </a:spcBef>
              <a:buNone/>
            </a:pPr>
            <a:r>
              <a:rPr lang="it-IT" sz="2800" dirty="0"/>
              <a:t>(Ma molti ritengono che queste cifre sono state abbassate per tacitare i politici)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proliferazione </a:t>
            </a:r>
            <a:r>
              <a:rPr lang="it-IT" b="1" dirty="0">
                <a:solidFill>
                  <a:srgbClr val="FF0000"/>
                </a:solidFill>
              </a:rPr>
              <a:t>verticale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USA e URSS (1945-1993)</a:t>
            </a:r>
          </a:p>
        </p:txBody>
      </p:sp>
      <p:pic>
        <p:nvPicPr>
          <p:cNvPr id="4" name="Segnaposto contenuto 3" descr="https://upload.wikimedia.org/wikipedia/commons/thumb/b/bb/US_and_USSR_nuclear_stockpiles.svg/220px-US_and_USSR_nuclear_stockpiles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64032"/>
            <a:ext cx="7344816" cy="514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780928"/>
          </a:xfrm>
        </p:spPr>
        <p:txBody>
          <a:bodyPr/>
          <a:lstStyle/>
          <a:p>
            <a:r>
              <a:rPr lang="it-IT" sz="3600" dirty="0"/>
              <a:t>(1958)</a:t>
            </a:r>
            <a:r>
              <a:rPr lang="it-IT" sz="3600" i="1" dirty="0"/>
              <a:t> </a:t>
            </a:r>
            <a:r>
              <a:rPr lang="it-IT" b="1" i="1" u="sng" dirty="0">
                <a:solidFill>
                  <a:srgbClr val="00B050"/>
                </a:solidFill>
              </a:rPr>
              <a:t>La via delle lotte popolari </a:t>
            </a:r>
            <a:r>
              <a:rPr lang="it-IT" sz="3600" i="1" dirty="0"/>
              <a:t/>
            </a:r>
            <a:br>
              <a:rPr lang="it-IT" sz="3600" i="1" dirty="0"/>
            </a:br>
            <a:r>
              <a:rPr lang="it-IT" sz="3600" i="1" dirty="0"/>
              <a:t>Dopo quelle USA guidate dal </a:t>
            </a:r>
            <a:r>
              <a:rPr lang="it-IT" sz="3600" dirty="0"/>
              <a:t>chimico Pauling: </a:t>
            </a:r>
            <a:r>
              <a:rPr lang="it-IT" sz="3600" dirty="0">
                <a:solidFill>
                  <a:srgbClr val="00B050"/>
                </a:solidFill>
              </a:rPr>
              <a:t>B</a:t>
            </a:r>
            <a:r>
              <a:rPr lang="it-IT" sz="4000" dirty="0">
                <a:solidFill>
                  <a:srgbClr val="00B050"/>
                </a:solidFill>
              </a:rPr>
              <a:t>ando</a:t>
            </a:r>
            <a:r>
              <a:rPr lang="it-IT" sz="4000" dirty="0"/>
              <a:t> dei test nucleari </a:t>
            </a:r>
            <a:br>
              <a:rPr lang="it-IT" sz="4000" dirty="0"/>
            </a:br>
            <a:r>
              <a:rPr lang="it-IT" sz="4000" dirty="0"/>
              <a:t>in </a:t>
            </a:r>
            <a:r>
              <a:rPr lang="it-IT" sz="4000" dirty="0">
                <a:solidFill>
                  <a:srgbClr val="00B050"/>
                </a:solidFill>
              </a:rPr>
              <a:t>atmosfera</a:t>
            </a:r>
            <a:r>
              <a:rPr lang="it-IT" sz="4000" dirty="0"/>
              <a:t> (1963)</a:t>
            </a:r>
          </a:p>
        </p:txBody>
      </p:sp>
      <p:pic>
        <p:nvPicPr>
          <p:cNvPr id="4" name="Segnaposto contenuto 3" descr="5 agosto 1963 - USA, URSS, UK firmano bando nucleare - Periodico Dail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4807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792088"/>
          </a:xfrm>
        </p:spPr>
        <p:txBody>
          <a:bodyPr/>
          <a:lstStyle/>
          <a:p>
            <a:r>
              <a:rPr lang="it-IT" sz="4000" dirty="0"/>
              <a:t>(1965) </a:t>
            </a:r>
            <a:r>
              <a:rPr lang="it-IT" b="1" i="1" u="sng" dirty="0">
                <a:solidFill>
                  <a:srgbClr val="0000FF"/>
                </a:solidFill>
              </a:rPr>
              <a:t>La via etica </a:t>
            </a:r>
            <a:r>
              <a:rPr lang="it-IT" sz="3600" dirty="0">
                <a:solidFill>
                  <a:srgbClr val="7030A0"/>
                </a:solidFill>
              </a:rPr>
              <a:t/>
            </a:r>
            <a:br>
              <a:rPr lang="it-IT" sz="3600" dirty="0">
                <a:solidFill>
                  <a:srgbClr val="7030A0"/>
                </a:solidFill>
              </a:rPr>
            </a:br>
            <a:endParaRPr lang="it-IT" sz="3600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052736"/>
            <a:ext cx="9036496" cy="554461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800"/>
              </a:spcBef>
              <a:buNone/>
            </a:pPr>
            <a:r>
              <a:rPr lang="it-IT" sz="3000" dirty="0" smtClean="0"/>
              <a:t> Il </a:t>
            </a:r>
            <a:r>
              <a:rPr lang="it-IT" sz="3000" u="sng" dirty="0">
                <a:solidFill>
                  <a:srgbClr val="0000FF"/>
                </a:solidFill>
              </a:rPr>
              <a:t>Concilio</a:t>
            </a:r>
            <a:r>
              <a:rPr lang="it-IT" sz="3000" dirty="0"/>
              <a:t> condanna solennemente le armi nucleari:</a:t>
            </a:r>
          </a:p>
          <a:p>
            <a:pPr indent="17463">
              <a:lnSpc>
                <a:spcPct val="110000"/>
              </a:lnSpc>
              <a:spcBef>
                <a:spcPts val="1200"/>
              </a:spcBef>
              <a:buNone/>
            </a:pPr>
            <a:r>
              <a:rPr lang="it-IT" dirty="0"/>
              <a:t>«</a:t>
            </a:r>
            <a:r>
              <a:rPr lang="it-IT" i="1" dirty="0"/>
              <a:t>Questo sacro Concilio, facendo proprie </a:t>
            </a:r>
            <a:br>
              <a:rPr lang="it-IT" i="1" dirty="0"/>
            </a:br>
            <a:r>
              <a:rPr lang="it-IT" i="1" dirty="0"/>
              <a:t>le condanne della guerra totale già pronunciate dai recenti Sommi Pontefici, dichiara: ogni atto di guerra, che mira indiscriminatamente alla distruzione di intere città o di vaste regioni e </a:t>
            </a:r>
            <a:br>
              <a:rPr lang="it-IT" i="1" dirty="0"/>
            </a:br>
            <a:r>
              <a:rPr lang="it-IT" i="1" dirty="0"/>
              <a:t>dei loro abitanti, </a:t>
            </a:r>
            <a:r>
              <a:rPr lang="it-IT" i="1" dirty="0">
                <a:solidFill>
                  <a:srgbClr val="0000FF"/>
                </a:solidFill>
              </a:rPr>
              <a:t>è delitto contro Dio e contro la stessa umanità</a:t>
            </a:r>
            <a:r>
              <a:rPr lang="it-IT" i="1" dirty="0"/>
              <a:t>, e va condannato con fermezza e senza esitazione.</a:t>
            </a:r>
            <a:r>
              <a:rPr lang="it-IT" dirty="0"/>
              <a:t>» </a:t>
            </a:r>
            <a:r>
              <a:rPr lang="it-IT" sz="2000" i="1" dirty="0"/>
              <a:t>(Gaudium et </a:t>
            </a:r>
            <a:r>
              <a:rPr lang="it-IT" sz="2000" i="1" dirty="0" err="1"/>
              <a:t>Spes</a:t>
            </a:r>
            <a:r>
              <a:rPr lang="it-IT" sz="2000" dirty="0"/>
              <a:t> n. 80,1965). </a:t>
            </a:r>
          </a:p>
          <a:p>
            <a:pPr>
              <a:lnSpc>
                <a:spcPct val="110000"/>
              </a:lnSpc>
              <a:buNone/>
            </a:pPr>
            <a:r>
              <a:rPr lang="it-IT" sz="2000" dirty="0"/>
              <a:t>				</a:t>
            </a:r>
            <a:r>
              <a:rPr lang="it-IT" sz="2800" dirty="0"/>
              <a:t>Ma si noti che condanna solo l’</a:t>
            </a:r>
            <a:r>
              <a:rPr lang="it-IT" sz="2800" u="sng" dirty="0"/>
              <a:t>uso</a:t>
            </a:r>
            <a:r>
              <a:rPr lang="it-IT" sz="2800" dirty="0"/>
              <a:t>.</a:t>
            </a:r>
            <a:r>
              <a:rPr lang="it-IT" sz="2000" dirty="0"/>
              <a:t> </a:t>
            </a:r>
          </a:p>
          <a:p>
            <a:pPr>
              <a:lnSpc>
                <a:spcPct val="150000"/>
              </a:lnSpc>
              <a:buNone/>
            </a:pPr>
            <a:endParaRPr lang="it-IT" sz="2600" dirty="0"/>
          </a:p>
          <a:p>
            <a:pPr>
              <a:lnSpc>
                <a:spcPct val="150000"/>
              </a:lnSpc>
            </a:pPr>
            <a:endParaRPr lang="it-IT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it-IT" dirty="0"/>
              <a:t>1970: Trattato di non proliferazione nucleare (NPT)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008" y="1700808"/>
            <a:ext cx="9036496" cy="4752528"/>
          </a:xfrm>
        </p:spPr>
        <p:txBody>
          <a:bodyPr/>
          <a:lstStyle/>
          <a:p>
            <a:pPr marL="266700" indent="-257175"/>
            <a:r>
              <a:rPr lang="it-IT" sz="2300" dirty="0"/>
              <a:t>Firmato da 189 Stati (no: </a:t>
            </a:r>
            <a:r>
              <a:rPr lang="it-IT" sz="2300" dirty="0" err="1"/>
              <a:t>Isr</a:t>
            </a:r>
            <a:r>
              <a:rPr lang="it-IT" sz="2300" dirty="0"/>
              <a:t>, In, </a:t>
            </a:r>
            <a:r>
              <a:rPr lang="it-IT" sz="2300" dirty="0" err="1"/>
              <a:t>Pk</a:t>
            </a:r>
            <a:r>
              <a:rPr lang="it-IT" sz="2300" dirty="0"/>
              <a:t>, </a:t>
            </a:r>
            <a:r>
              <a:rPr lang="it-IT" sz="2300" dirty="0" err="1"/>
              <a:t>Cor</a:t>
            </a:r>
            <a:r>
              <a:rPr lang="it-IT" sz="2300" dirty="0"/>
              <a:t> N). </a:t>
            </a:r>
          </a:p>
          <a:p>
            <a:pPr marL="266700" indent="-257175"/>
            <a:r>
              <a:rPr lang="it-IT" sz="2300" dirty="0"/>
              <a:t>Si basa su tre principi: disarmo, non proliferazione e </a:t>
            </a:r>
            <a:r>
              <a:rPr lang="it-IT" sz="2300" i="1" dirty="0"/>
              <a:t>uso pacifico del nucleare</a:t>
            </a:r>
            <a:r>
              <a:rPr lang="it-IT" sz="2300" dirty="0"/>
              <a:t>. In definitiva, sulla </a:t>
            </a:r>
            <a:r>
              <a:rPr lang="it-IT" sz="2300" b="1" dirty="0"/>
              <a:t>razionalità</a:t>
            </a:r>
            <a:r>
              <a:rPr lang="it-IT" sz="2300" dirty="0"/>
              <a:t> degli avversari e quella degli scienziati nucleari.</a:t>
            </a:r>
          </a:p>
          <a:p>
            <a:pPr marL="266700" indent="-257175"/>
            <a:r>
              <a:rPr lang="it-IT" sz="2300" dirty="0"/>
              <a:t>Vuole fermare la </a:t>
            </a:r>
            <a:r>
              <a:rPr lang="it-IT" sz="2300" dirty="0" smtClean="0"/>
              <a:t>proliferazione orizzontale; </a:t>
            </a:r>
            <a:r>
              <a:rPr lang="it-IT" sz="2300" dirty="0"/>
              <a:t>ma per non restare sottomessi </a:t>
            </a:r>
            <a:r>
              <a:rPr lang="it-IT" sz="2300" dirty="0" smtClean="0"/>
              <a:t>agli </a:t>
            </a:r>
            <a:r>
              <a:rPr lang="it-IT" sz="2300" dirty="0"/>
              <a:t>Stati nucleari, gli altri Stati impongono l’art. VI</a:t>
            </a:r>
            <a:r>
              <a:rPr lang="it-IT" sz="2300" dirty="0" smtClean="0"/>
              <a:t>:</a:t>
            </a:r>
          </a:p>
          <a:p>
            <a:pPr marL="450850" indent="0">
              <a:spcBef>
                <a:spcPts val="300"/>
              </a:spcBef>
              <a:buNone/>
            </a:pPr>
            <a:r>
              <a:rPr lang="it-IT" sz="2500" i="1" dirty="0" smtClean="0"/>
              <a:t>Ciascuna </a:t>
            </a:r>
            <a:r>
              <a:rPr lang="it-IT" sz="2500" i="1" dirty="0"/>
              <a:t>Parte </a:t>
            </a:r>
            <a:r>
              <a:rPr lang="it-IT" sz="2500" i="1" dirty="0">
                <a:solidFill>
                  <a:srgbClr val="FF0000"/>
                </a:solidFill>
              </a:rPr>
              <a:t>si impegna a concludere in buona fede</a:t>
            </a:r>
            <a:r>
              <a:rPr lang="it-IT" sz="2500" i="1" dirty="0">
                <a:solidFill>
                  <a:srgbClr val="C00000"/>
                </a:solidFill>
              </a:rPr>
              <a:t> </a:t>
            </a:r>
            <a:r>
              <a:rPr lang="it-IT" sz="2500" i="1" dirty="0"/>
              <a:t>trattative su misure efficaci per una prossima cessazione della corsa agli armamenti nucleari e per il disarmo nucleare, come pure per un trattato sul </a:t>
            </a:r>
            <a:r>
              <a:rPr lang="it-IT" sz="2500" i="1" dirty="0">
                <a:solidFill>
                  <a:srgbClr val="FF0000"/>
                </a:solidFill>
              </a:rPr>
              <a:t>disarmo generale </a:t>
            </a:r>
            <a:r>
              <a:rPr lang="it-IT" sz="2500" i="1" dirty="0" smtClean="0">
                <a:solidFill>
                  <a:srgbClr val="FF0000"/>
                </a:solidFill>
              </a:rPr>
              <a:t/>
            </a:r>
            <a:br>
              <a:rPr lang="it-IT" sz="2500" i="1" dirty="0" smtClean="0">
                <a:solidFill>
                  <a:srgbClr val="FF0000"/>
                </a:solidFill>
              </a:rPr>
            </a:br>
            <a:r>
              <a:rPr lang="it-IT" sz="2500" i="1" spc="-30" dirty="0" smtClean="0">
                <a:solidFill>
                  <a:srgbClr val="FF0000"/>
                </a:solidFill>
              </a:rPr>
              <a:t>e </a:t>
            </a:r>
            <a:r>
              <a:rPr lang="it-IT" sz="2500" i="1" spc="-30" dirty="0">
                <a:solidFill>
                  <a:srgbClr val="FF0000"/>
                </a:solidFill>
              </a:rPr>
              <a:t>completo</a:t>
            </a:r>
            <a:r>
              <a:rPr lang="it-IT" sz="2500" i="1" spc="-30" dirty="0">
                <a:solidFill>
                  <a:srgbClr val="C00000"/>
                </a:solidFill>
              </a:rPr>
              <a:t> </a:t>
            </a:r>
            <a:r>
              <a:rPr lang="it-IT" sz="2500" i="1" spc="-30" dirty="0"/>
              <a:t>sotto stretto ed efficace controllo internazionale</a:t>
            </a:r>
            <a:r>
              <a:rPr lang="it-IT" sz="2500" i="1" spc="-30" dirty="0" smtClean="0"/>
              <a:t>.</a:t>
            </a:r>
          </a:p>
          <a:p>
            <a:pPr marL="266700" indent="-257175"/>
            <a:r>
              <a:rPr lang="it-IT" sz="2400" dirty="0" smtClean="0"/>
              <a:t>Ogni Stato può ritirarsi con preavviso di tre mesi. 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Trattato di non proliferazione nucleare: </a:t>
            </a:r>
            <a:r>
              <a:rPr lang="it-IT" u="sng" dirty="0">
                <a:solidFill>
                  <a:srgbClr val="FF0000"/>
                </a:solidFill>
              </a:rPr>
              <a:t>la promessa mancata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853136"/>
          </a:xfrm>
        </p:spPr>
        <p:txBody>
          <a:bodyPr/>
          <a:lstStyle/>
          <a:p>
            <a:pPr marL="0" indent="0">
              <a:buNone/>
            </a:pPr>
            <a:r>
              <a:rPr lang="it-IT" sz="2600" dirty="0"/>
              <a:t>Vuole fermare la proliferazione orizzontale. </a:t>
            </a:r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sz="2600" dirty="0" smtClean="0"/>
              <a:t>Ma </a:t>
            </a:r>
            <a:r>
              <a:rPr lang="it-IT" sz="2600" dirty="0"/>
              <a:t>per </a:t>
            </a:r>
            <a:r>
              <a:rPr lang="it-IT" sz="2600" dirty="0" smtClean="0"/>
              <a:t>non </a:t>
            </a:r>
            <a:r>
              <a:rPr lang="it-IT" sz="2600" dirty="0"/>
              <a:t>restare subordinati agli Stati nucleari, </a:t>
            </a:r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sz="2600" dirty="0" smtClean="0"/>
              <a:t>gli </a:t>
            </a:r>
            <a:r>
              <a:rPr lang="it-IT" sz="2600" dirty="0"/>
              <a:t>altri </a:t>
            </a:r>
            <a:r>
              <a:rPr lang="it-IT" sz="2600" dirty="0" smtClean="0"/>
              <a:t>Stati </a:t>
            </a:r>
            <a:r>
              <a:rPr lang="it-IT" sz="2600" dirty="0"/>
              <a:t>impongono </a:t>
            </a:r>
            <a:r>
              <a:rPr lang="it-IT" sz="2600" b="1" dirty="0"/>
              <a:t>l’art. </a:t>
            </a:r>
            <a:r>
              <a:rPr lang="it-IT" sz="2600" b="1" dirty="0" err="1"/>
              <a:t>VI</a:t>
            </a:r>
            <a:r>
              <a:rPr lang="it-IT" sz="2600" dirty="0"/>
              <a:t>: </a:t>
            </a:r>
          </a:p>
          <a:p>
            <a:pPr marL="536575" indent="0">
              <a:buNone/>
            </a:pPr>
            <a:r>
              <a:rPr lang="it-IT" i="1" dirty="0"/>
              <a:t>Ciascuna Parte si impegna a concludere </a:t>
            </a:r>
            <a:br>
              <a:rPr lang="it-IT" i="1" dirty="0"/>
            </a:br>
            <a:r>
              <a:rPr lang="it-IT" i="1" dirty="0"/>
              <a:t>in buona fede trattative su misure efficaci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per </a:t>
            </a:r>
            <a:r>
              <a:rPr lang="it-IT" i="1" dirty="0"/>
              <a:t>una prossima cessazione della corsa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agli </a:t>
            </a:r>
            <a:r>
              <a:rPr lang="it-IT" i="1" dirty="0"/>
              <a:t>armamenti nucleari e per il disarmo nucleare, come pure per un trattato sul </a:t>
            </a:r>
            <a:r>
              <a:rPr lang="it-IT" b="1" i="1" dirty="0">
                <a:solidFill>
                  <a:srgbClr val="FF0000"/>
                </a:solidFill>
              </a:rPr>
              <a:t>disarmo generale e completo </a:t>
            </a:r>
            <a:r>
              <a:rPr lang="it-IT" i="1" dirty="0"/>
              <a:t>sotto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stretto </a:t>
            </a:r>
            <a:r>
              <a:rPr lang="it-IT" i="1" dirty="0"/>
              <a:t>ed efficace controllo internazionale.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427" y="332656"/>
            <a:ext cx="8712968" cy="1361980"/>
          </a:xfrm>
        </p:spPr>
        <p:txBody>
          <a:bodyPr/>
          <a:lstStyle/>
          <a:p>
            <a:r>
              <a:rPr lang="it-IT" sz="2800" dirty="0"/>
              <a:t>(1979) Con </a:t>
            </a:r>
            <a:r>
              <a:rPr lang="it-IT" sz="2800" dirty="0">
                <a:solidFill>
                  <a:srgbClr val="00B050"/>
                </a:solidFill>
              </a:rPr>
              <a:t>gli euromissili </a:t>
            </a:r>
            <a:r>
              <a:rPr lang="it-IT" sz="2800" dirty="0"/>
              <a:t>(per l’Italia a Comiso) </a:t>
            </a:r>
            <a:br>
              <a:rPr lang="it-IT" sz="2800" dirty="0"/>
            </a:br>
            <a:r>
              <a:rPr lang="it-IT" sz="2800" dirty="0"/>
              <a:t>la strategia di uno scontro da 200 milioni di morti in Europa passava alla strategia della distruzione totale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1224136"/>
          </a:xfrm>
        </p:spPr>
        <p:txBody>
          <a:bodyPr/>
          <a:lstStyle/>
          <a:p>
            <a:pPr marL="361950" indent="-266700"/>
            <a:r>
              <a:rPr lang="it-IT" i="1" dirty="0"/>
              <a:t>Dopo </a:t>
            </a:r>
            <a:r>
              <a:rPr lang="it-IT" i="1" dirty="0">
                <a:solidFill>
                  <a:srgbClr val="00B050"/>
                </a:solidFill>
              </a:rPr>
              <a:t>forti </a:t>
            </a:r>
            <a:r>
              <a:rPr lang="it-IT" i="1" u="sng" dirty="0">
                <a:solidFill>
                  <a:srgbClr val="00B050"/>
                </a:solidFill>
              </a:rPr>
              <a:t>manifestazioni</a:t>
            </a:r>
            <a:r>
              <a:rPr lang="it-IT" i="1" dirty="0">
                <a:solidFill>
                  <a:srgbClr val="00B050"/>
                </a:solidFill>
              </a:rPr>
              <a:t> europee</a:t>
            </a:r>
            <a:r>
              <a:rPr lang="it-IT" i="1" dirty="0"/>
              <a:t>:</a:t>
            </a:r>
          </a:p>
          <a:p>
            <a:pPr marL="0" indent="0" algn="ctr">
              <a:buNone/>
            </a:pPr>
            <a:r>
              <a:rPr lang="it-IT" dirty="0"/>
              <a:t>(1987) Trattato sugli euromissili</a:t>
            </a:r>
          </a:p>
          <a:p>
            <a:endParaRPr lang="it-IT" i="1" dirty="0"/>
          </a:p>
          <a:p>
            <a:endParaRPr lang="it-IT" i="1" dirty="0"/>
          </a:p>
          <a:p>
            <a:endParaRPr lang="it-IT" i="1" dirty="0"/>
          </a:p>
          <a:p>
            <a:endParaRPr lang="it-IT" i="1" dirty="0"/>
          </a:p>
          <a:p>
            <a:endParaRPr lang="it-IT" i="1" dirty="0"/>
          </a:p>
          <a:p>
            <a:pPr>
              <a:buNone/>
            </a:pPr>
            <a:r>
              <a:rPr lang="it-IT" i="1" dirty="0"/>
              <a:t>		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Reagan and Gorbachev sign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84984"/>
            <a:ext cx="5968494" cy="329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sz="4000" dirty="0">
                <a:solidFill>
                  <a:srgbClr val="00B050"/>
                </a:solidFill>
              </a:rPr>
              <a:t>Proliferazione nucleare </a:t>
            </a:r>
            <a:r>
              <a:rPr lang="it-IT" sz="4000" b="1" dirty="0">
                <a:solidFill>
                  <a:srgbClr val="00B050"/>
                </a:solidFill>
              </a:rPr>
              <a:t>orizzontale</a:t>
            </a:r>
            <a:r>
              <a:rPr lang="it-IT" sz="40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4" name="Segnaposto contenuto 3" descr="https://s3.amazonaws.com/uploads.fas.org/2021/10/07151116/NUKE-WORLD-MAP-OCT-7-1024x58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/>
          <a:lstStyle/>
          <a:p>
            <a:r>
              <a:rPr lang="it-IT" dirty="0"/>
              <a:t>Indice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152128"/>
            <a:ext cx="9036496" cy="5517232"/>
          </a:xfrm>
        </p:spPr>
        <p:txBody>
          <a:bodyPr/>
          <a:lstStyle/>
          <a:p>
            <a:pPr indent="-257175">
              <a:spcBef>
                <a:spcPts val="1200"/>
              </a:spcBef>
            </a:pPr>
            <a:r>
              <a:rPr lang="it-IT" dirty="0"/>
              <a:t>Premesse: </a:t>
            </a:r>
            <a:br>
              <a:rPr lang="it-IT" dirty="0"/>
            </a:br>
            <a:r>
              <a:rPr lang="it-IT" dirty="0"/>
              <a:t>	Gli scienziati hanno sei cappelli</a:t>
            </a:r>
            <a:br>
              <a:rPr lang="it-IT" dirty="0"/>
            </a:br>
            <a:r>
              <a:rPr lang="it-IT" dirty="0"/>
              <a:t>	La debolezza dell’ONU </a:t>
            </a:r>
            <a:r>
              <a:rPr lang="it-IT" dirty="0">
                <a:solidFill>
                  <a:srgbClr val="FF0000"/>
                </a:solidFill>
              </a:rPr>
              <a:t>degli Stati</a:t>
            </a:r>
          </a:p>
          <a:p>
            <a:pPr indent="-257175">
              <a:spcBef>
                <a:spcPts val="1200"/>
              </a:spcBef>
            </a:pPr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via degli Stati</a:t>
            </a:r>
            <a:r>
              <a:rPr lang="it-IT" dirty="0"/>
              <a:t>: razionalità, trattati</a:t>
            </a:r>
          </a:p>
          <a:p>
            <a:pPr>
              <a:spcBef>
                <a:spcPts val="1200"/>
              </a:spcBef>
              <a:buNone/>
            </a:pPr>
            <a:r>
              <a:rPr lang="it-IT" dirty="0"/>
              <a:t>	La </a:t>
            </a:r>
            <a:r>
              <a:rPr lang="it-IT" dirty="0">
                <a:solidFill>
                  <a:srgbClr val="00B050"/>
                </a:solidFill>
              </a:rPr>
              <a:t>via popolare</a:t>
            </a:r>
            <a:r>
              <a:rPr lang="it-IT" dirty="0"/>
              <a:t>: lotte</a:t>
            </a:r>
            <a:r>
              <a:rPr lang="it-IT" dirty="0">
                <a:solidFill>
                  <a:srgbClr val="FFC000"/>
                </a:solidFill>
              </a:rPr>
              <a:t> </a:t>
            </a:r>
          </a:p>
          <a:p>
            <a:pPr>
              <a:spcBef>
                <a:spcPts val="1200"/>
              </a:spcBef>
              <a:buNone/>
            </a:pPr>
            <a:r>
              <a:rPr lang="it-IT" dirty="0"/>
              <a:t>	La </a:t>
            </a:r>
            <a:r>
              <a:rPr lang="it-IT" dirty="0">
                <a:solidFill>
                  <a:srgbClr val="0000FF"/>
                </a:solidFill>
              </a:rPr>
              <a:t>via etica</a:t>
            </a:r>
            <a:r>
              <a:rPr lang="it-IT" dirty="0"/>
              <a:t>: condanne</a:t>
            </a:r>
          </a:p>
          <a:p>
            <a:pPr indent="-257175">
              <a:spcBef>
                <a:spcPts val="1200"/>
              </a:spcBef>
            </a:pPr>
            <a:r>
              <a:rPr lang="it-IT" dirty="0"/>
              <a:t>È possibile </a:t>
            </a:r>
            <a:r>
              <a:rPr lang="it-IT" dirty="0">
                <a:solidFill>
                  <a:srgbClr val="FF0000"/>
                </a:solidFill>
              </a:rPr>
              <a:t>un controllo </a:t>
            </a:r>
            <a:r>
              <a:rPr lang="it-IT" dirty="0"/>
              <a:t>oggi?</a:t>
            </a:r>
          </a:p>
          <a:p>
            <a:pPr indent="-257175">
              <a:spcBef>
                <a:spcPts val="1200"/>
              </a:spcBef>
            </a:pPr>
            <a:r>
              <a:rPr lang="it-IT" dirty="0">
                <a:solidFill>
                  <a:srgbClr val="00B050"/>
                </a:solidFill>
              </a:rPr>
              <a:t>Il trattato per il bando delle armi nucleari</a:t>
            </a:r>
          </a:p>
          <a:p>
            <a:pPr indent="-257175">
              <a:spcBef>
                <a:spcPts val="1200"/>
              </a:spcBef>
            </a:pPr>
            <a:r>
              <a:rPr lang="it-IT" dirty="0"/>
              <a:t>La divisione tra gli </a:t>
            </a:r>
            <a:r>
              <a:rPr lang="it-IT" dirty="0">
                <a:solidFill>
                  <a:srgbClr val="FF0000"/>
                </a:solidFill>
              </a:rPr>
              <a:t>Stati</a:t>
            </a:r>
            <a:r>
              <a:rPr lang="it-IT" dirty="0"/>
              <a:t> e </a:t>
            </a:r>
            <a:r>
              <a:rPr lang="it-IT" dirty="0">
                <a:solidFill>
                  <a:srgbClr val="00B050"/>
                </a:solidFill>
              </a:rPr>
              <a:t>la pressione popolare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80728"/>
          </a:xfrm>
        </p:spPr>
        <p:txBody>
          <a:bodyPr/>
          <a:lstStyle/>
          <a:p>
            <a:r>
              <a:rPr lang="it-IT" dirty="0"/>
              <a:t>2021: </a:t>
            </a:r>
            <a:r>
              <a:rPr lang="it-IT" dirty="0">
                <a:solidFill>
                  <a:srgbClr val="00B050"/>
                </a:solidFill>
              </a:rPr>
              <a:t>Stati e armi nucleari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864" y="1307901"/>
            <a:ext cx="8229600" cy="5073427"/>
          </a:xfrm>
        </p:spPr>
        <p:txBody>
          <a:bodyPr/>
          <a:lstStyle/>
          <a:p>
            <a:pPr indent="-257175">
              <a:spcBef>
                <a:spcPts val="1200"/>
              </a:spcBef>
            </a:pPr>
            <a:r>
              <a:rPr lang="it-IT" u="sng" dirty="0">
                <a:solidFill>
                  <a:srgbClr val="FF0000"/>
                </a:solidFill>
              </a:rPr>
              <a:t>9 Stati con armi nucleari</a:t>
            </a:r>
            <a:r>
              <a:rPr lang="it-IT" dirty="0"/>
              <a:t>: Stati Uniti, Russia, Regno Unito, Francia, Cina, Israele, India, Pakistan, Corea del Nord. </a:t>
            </a:r>
          </a:p>
          <a:p>
            <a:pPr indent="-257175">
              <a:spcBef>
                <a:spcPts val="1200"/>
              </a:spcBef>
            </a:pPr>
            <a:r>
              <a:rPr lang="it-IT" u="sng" dirty="0"/>
              <a:t>5 Stati che ospitano armi nucleari</a:t>
            </a:r>
            <a:r>
              <a:rPr lang="it-IT" dirty="0"/>
              <a:t>: </a:t>
            </a:r>
            <a:r>
              <a:rPr lang="it-IT" dirty="0" smtClean="0"/>
              <a:t>Belgio,</a:t>
            </a:r>
            <a:br>
              <a:rPr lang="it-IT" dirty="0" smtClean="0"/>
            </a:br>
            <a:r>
              <a:rPr lang="it-IT" dirty="0" smtClean="0"/>
              <a:t>Germania</a:t>
            </a:r>
            <a:r>
              <a:rPr lang="it-IT" dirty="0"/>
              <a:t>, </a:t>
            </a:r>
            <a:r>
              <a:rPr lang="it-IT" sz="4000" dirty="0">
                <a:solidFill>
                  <a:srgbClr val="FF0000"/>
                </a:solidFill>
              </a:rPr>
              <a:t>Italia</a:t>
            </a:r>
            <a:r>
              <a:rPr lang="it-IT" dirty="0"/>
              <a:t>, Paesi Bassi, Turchia. </a:t>
            </a:r>
          </a:p>
          <a:p>
            <a:pPr indent="-257175">
              <a:spcBef>
                <a:spcPts val="1200"/>
              </a:spcBef>
            </a:pPr>
            <a:r>
              <a:rPr lang="it-IT" u="sng" dirty="0"/>
              <a:t>32 Stati che approvano le armi nucleari</a:t>
            </a:r>
            <a:r>
              <a:rPr lang="it-IT" dirty="0"/>
              <a:t>: </a:t>
            </a:r>
            <a:r>
              <a:rPr lang="it-IT" sz="1600" dirty="0"/>
              <a:t>Albania, Armenia, Australia, Bielorussia, Bulgaria, Canada, Croazia, </a:t>
            </a:r>
            <a:r>
              <a:rPr lang="it-IT" sz="1600" dirty="0" err="1"/>
              <a:t>Cechia</a:t>
            </a:r>
            <a:r>
              <a:rPr lang="it-IT" sz="1600" dirty="0"/>
              <a:t>, Danimarca, Estonia, Grecia</a:t>
            </a:r>
            <a:r>
              <a:rPr lang="it-IT" sz="1600" dirty="0" smtClean="0"/>
              <a:t>, Ungheria</a:t>
            </a:r>
            <a:r>
              <a:rPr lang="it-IT" sz="1600" dirty="0"/>
              <a:t>, Islanda, Giappone, Lettonia, Lituania, Lussemburgo, Montenegro, Macedonia del Nord, Norvegia, Polonia, Portogallo, Romania, Slovacchia, Slovenia, Corea del Sud, Spagna.</a:t>
            </a:r>
            <a:endParaRPr lang="it-IT" u="sng" dirty="0"/>
          </a:p>
          <a:p>
            <a:pPr indent="-257175"/>
            <a:r>
              <a:rPr lang="it-IT" sz="4000" u="sng" dirty="0">
                <a:solidFill>
                  <a:srgbClr val="00B050"/>
                </a:solidFill>
              </a:rPr>
              <a:t>149</a:t>
            </a:r>
            <a:r>
              <a:rPr lang="it-IT" u="sng" dirty="0">
                <a:solidFill>
                  <a:srgbClr val="00B050"/>
                </a:solidFill>
              </a:rPr>
              <a:t> Stati denuclearizzati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72008"/>
            <a:ext cx="8784976" cy="1124744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I popoli </a:t>
            </a:r>
            <a:r>
              <a:rPr lang="it-IT" dirty="0"/>
              <a:t>e le zone denuclearizzate</a:t>
            </a: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196752"/>
          </a:xfrm>
        </p:spPr>
        <p:txBody>
          <a:bodyPr/>
          <a:lstStyle/>
          <a:p>
            <a:r>
              <a:rPr lang="it-IT" u="sng" dirty="0"/>
              <a:t>Trattati</a:t>
            </a:r>
            <a:r>
              <a:rPr lang="it-IT" dirty="0"/>
              <a:t> e </a:t>
            </a:r>
            <a:br>
              <a:rPr lang="it-IT" dirty="0"/>
            </a:br>
            <a:r>
              <a:rPr lang="it-IT" dirty="0"/>
              <a:t>le </a:t>
            </a:r>
            <a:r>
              <a:rPr lang="it-IT" u="sng" dirty="0">
                <a:solidFill>
                  <a:srgbClr val="00B050"/>
                </a:solidFill>
              </a:rPr>
              <a:t>rivoluzioni popolari del 1989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392488"/>
          </a:xfrm>
        </p:spPr>
        <p:txBody>
          <a:bodyPr/>
          <a:lstStyle/>
          <a:p>
            <a:pPr indent="-257175">
              <a:lnSpc>
                <a:spcPct val="90000"/>
              </a:lnSpc>
              <a:spcBef>
                <a:spcPts val="2400"/>
              </a:spcBef>
            </a:pPr>
            <a:r>
              <a:rPr lang="it-IT" sz="3500" dirty="0"/>
              <a:t>Nel 1972</a:t>
            </a:r>
            <a:r>
              <a:rPr lang="it-IT" sz="3500" i="1" dirty="0"/>
              <a:t> </a:t>
            </a:r>
            <a:r>
              <a:rPr lang="it-IT" sz="3500" dirty="0"/>
              <a:t>venne siglato il Trattato anti missili balistici (</a:t>
            </a:r>
            <a:r>
              <a:rPr lang="it-IT" sz="3500" b="1" dirty="0"/>
              <a:t>ABM</a:t>
            </a:r>
            <a:r>
              <a:rPr lang="it-IT" sz="3500" dirty="0"/>
              <a:t>), ormai superato.</a:t>
            </a:r>
          </a:p>
          <a:p>
            <a:pPr indent="-257175">
              <a:lnSpc>
                <a:spcPct val="90000"/>
              </a:lnSpc>
              <a:spcBef>
                <a:spcPts val="2400"/>
              </a:spcBef>
            </a:pPr>
            <a:r>
              <a:rPr lang="it-IT" sz="3500" dirty="0"/>
              <a:t>A seguito delle </a:t>
            </a:r>
            <a:r>
              <a:rPr lang="it-IT" sz="3500" i="1" dirty="0">
                <a:solidFill>
                  <a:srgbClr val="00B050"/>
                </a:solidFill>
              </a:rPr>
              <a:t>rivoluzioni non violente </a:t>
            </a:r>
            <a:r>
              <a:rPr lang="it-IT" sz="3500" i="1" dirty="0" smtClean="0">
                <a:solidFill>
                  <a:srgbClr val="00B050"/>
                </a:solidFill>
              </a:rPr>
              <a:t/>
            </a:r>
            <a:br>
              <a:rPr lang="it-IT" sz="3500" i="1" dirty="0" smtClean="0">
                <a:solidFill>
                  <a:srgbClr val="00B050"/>
                </a:solidFill>
              </a:rPr>
            </a:br>
            <a:r>
              <a:rPr lang="it-IT" sz="3500" i="1" dirty="0" smtClean="0">
                <a:solidFill>
                  <a:srgbClr val="00B050"/>
                </a:solidFill>
              </a:rPr>
              <a:t>dei </a:t>
            </a:r>
            <a:r>
              <a:rPr lang="it-IT" sz="3500" i="1" dirty="0">
                <a:solidFill>
                  <a:srgbClr val="00B050"/>
                </a:solidFill>
              </a:rPr>
              <a:t>Paesi Est Europa </a:t>
            </a:r>
            <a:r>
              <a:rPr lang="it-IT" sz="3500" dirty="0"/>
              <a:t>del 1989 nel </a:t>
            </a:r>
            <a:r>
              <a:rPr lang="it-IT" sz="3500" i="1" dirty="0"/>
              <a:t>1990</a:t>
            </a:r>
            <a:r>
              <a:rPr lang="it-IT" sz="3500" dirty="0"/>
              <a:t> vennero siglati gli accordi </a:t>
            </a:r>
            <a:r>
              <a:rPr lang="it-IT" sz="3500" b="1" dirty="0"/>
              <a:t>START</a:t>
            </a:r>
            <a:r>
              <a:rPr lang="it-IT" sz="3500" dirty="0"/>
              <a:t> che </a:t>
            </a:r>
            <a:r>
              <a:rPr lang="it-IT" sz="4000" b="1" i="1" spc="-100" dirty="0">
                <a:solidFill>
                  <a:srgbClr val="00B050"/>
                </a:solidFill>
              </a:rPr>
              <a:t>ridussero dell’80%</a:t>
            </a:r>
            <a:r>
              <a:rPr lang="it-IT" sz="3500" b="1" i="1" spc="-100" dirty="0">
                <a:solidFill>
                  <a:srgbClr val="00B050"/>
                </a:solidFill>
              </a:rPr>
              <a:t> </a:t>
            </a:r>
            <a:r>
              <a:rPr lang="it-IT" sz="3500" spc="-100" dirty="0"/>
              <a:t>gli arsenali nucleari </a:t>
            </a:r>
            <a:r>
              <a:rPr lang="it-IT" sz="3500" dirty="0"/>
              <a:t>USA e Russia. </a:t>
            </a:r>
            <a:r>
              <a:rPr lang="it-IT" sz="3500" dirty="0" smtClean="0"/>
              <a:t/>
            </a:r>
            <a:br>
              <a:rPr lang="it-IT" sz="3500" dirty="0" smtClean="0"/>
            </a:br>
            <a:r>
              <a:rPr lang="it-IT" sz="3500" dirty="0" smtClean="0"/>
              <a:t>(</a:t>
            </a:r>
            <a:r>
              <a:rPr lang="it-IT" sz="3500" dirty="0"/>
              <a:t>Poi esso </a:t>
            </a:r>
            <a:r>
              <a:rPr lang="it-IT" sz="3500" dirty="0" smtClean="0"/>
              <a:t>è </a:t>
            </a:r>
            <a:r>
              <a:rPr lang="it-IT" sz="3500" dirty="0"/>
              <a:t>stato rinnovato in vario modo</a:t>
            </a:r>
            <a:r>
              <a:rPr lang="it-IT" sz="3500" dirty="0" smtClean="0"/>
              <a:t>)</a:t>
            </a:r>
            <a:endParaRPr lang="it-IT" sz="3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1996 Parere </a:t>
            </a:r>
            <a:r>
              <a:rPr lang="it-IT" sz="4000" dirty="0" err="1"/>
              <a:t>pilatesco</a:t>
            </a:r>
            <a:r>
              <a:rPr lang="it-IT" sz="4000" dirty="0"/>
              <a:t> del </a:t>
            </a:r>
            <a:r>
              <a:rPr lang="it-IT" sz="4000" dirty="0">
                <a:solidFill>
                  <a:srgbClr val="FF0000"/>
                </a:solidFill>
              </a:rPr>
              <a:t>Tribunale  Internazionale di Giustizia </a:t>
            </a:r>
            <a:r>
              <a:rPr lang="it-IT" sz="4000" dirty="0"/>
              <a:t>dell’Aia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060848"/>
            <a:ext cx="8784976" cy="4065315"/>
          </a:xfrm>
        </p:spPr>
        <p:txBody>
          <a:bodyPr/>
          <a:lstStyle/>
          <a:p>
            <a:pPr indent="-257175"/>
            <a:r>
              <a:rPr lang="it-IT" dirty="0"/>
              <a:t>Su richiesta dell’OMS, che denunciava l’uso del nucleare come il procurare una pandemia, il Tribunale dell’Aia ha deciso (7 a 6) che: </a:t>
            </a:r>
          </a:p>
          <a:p>
            <a:pPr algn="ctr">
              <a:buNone/>
            </a:pPr>
            <a:r>
              <a:rPr lang="it-IT" dirty="0"/>
              <a:t>	</a:t>
            </a:r>
            <a:r>
              <a:rPr lang="it-IT" dirty="0">
                <a:solidFill>
                  <a:srgbClr val="FF0000"/>
                </a:solidFill>
              </a:rPr>
              <a:t>l’uso delle armi nucleari è illegale,</a:t>
            </a:r>
          </a:p>
          <a:p>
            <a:pPr algn="ctr">
              <a:buNone/>
            </a:pPr>
            <a:r>
              <a:rPr lang="it-IT" dirty="0">
                <a:solidFill>
                  <a:srgbClr val="FF0000"/>
                </a:solidFill>
              </a:rPr>
              <a:t>   ma occorrono ulteriori approfondimenti</a:t>
            </a:r>
            <a:r>
              <a:rPr lang="it-IT" dirty="0"/>
              <a:t>.</a:t>
            </a:r>
          </a:p>
          <a:p>
            <a:pPr>
              <a:buNone/>
            </a:pPr>
            <a:endParaRPr lang="it-IT" dirty="0"/>
          </a:p>
          <a:p>
            <a:pPr indent="-257175">
              <a:buNone/>
            </a:pPr>
            <a:r>
              <a:rPr lang="it-IT" dirty="0"/>
              <a:t>Inefficacia della razionalità giuridica degli </a:t>
            </a:r>
            <a:r>
              <a:rPr lang="it-IT" dirty="0">
                <a:solidFill>
                  <a:srgbClr val="FF0000"/>
                </a:solidFill>
              </a:rPr>
              <a:t>Stati</a:t>
            </a:r>
            <a:r>
              <a:rPr lang="it-IT" u="sng" dirty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1999: Nuova dottrina nucleare </a:t>
            </a:r>
            <a:r>
              <a:rPr lang="it-IT" dirty="0">
                <a:solidFill>
                  <a:srgbClr val="FF0000"/>
                </a:solidFill>
              </a:rPr>
              <a:t>USA e NATO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83965"/>
            <a:ext cx="8568952" cy="4209331"/>
          </a:xfrm>
        </p:spPr>
        <p:txBody>
          <a:bodyPr/>
          <a:lstStyle/>
          <a:p>
            <a:pPr>
              <a:buNone/>
            </a:pPr>
            <a:r>
              <a:rPr lang="it-IT" dirty="0"/>
              <a:t>USA: uso del </a:t>
            </a:r>
            <a:r>
              <a:rPr lang="it-IT" dirty="0">
                <a:solidFill>
                  <a:srgbClr val="FF0000"/>
                </a:solidFill>
              </a:rPr>
              <a:t>primo colpo nucleare </a:t>
            </a:r>
          </a:p>
          <a:p>
            <a:pPr>
              <a:buNone/>
            </a:pPr>
            <a:r>
              <a:rPr lang="it-IT" dirty="0"/>
              <a:t>		contro qualsiasi Stato </a:t>
            </a:r>
          </a:p>
          <a:p>
            <a:pPr>
              <a:buNone/>
            </a:pPr>
            <a:r>
              <a:rPr lang="it-IT" dirty="0"/>
              <a:t>		e anche contro “qualsiasi entità”.</a:t>
            </a:r>
          </a:p>
          <a:p>
            <a:pPr>
              <a:spcBef>
                <a:spcPts val="2400"/>
              </a:spcBef>
              <a:buNone/>
            </a:pPr>
            <a:r>
              <a:rPr lang="it-IT" dirty="0"/>
              <a:t>Dietro gli USA, la il nucleare NATO (prima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di </a:t>
            </a:r>
            <a:r>
              <a:rPr lang="it-IT" dirty="0"/>
              <a:t>sola difesa) dal </a:t>
            </a:r>
            <a:r>
              <a:rPr lang="it-IT" b="1" dirty="0"/>
              <a:t>2001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dirty="0"/>
              <a:t>è anche di attacco.  </a:t>
            </a:r>
          </a:p>
          <a:p>
            <a:pPr>
              <a:spcBef>
                <a:spcPts val="2400"/>
              </a:spcBef>
              <a:buNone/>
            </a:pPr>
            <a:r>
              <a:rPr lang="it-IT" sz="3600" dirty="0"/>
              <a:t>Da allora l’Occidente è passato all’uso </a:t>
            </a:r>
            <a:r>
              <a:rPr lang="it-IT" sz="3600" dirty="0">
                <a:solidFill>
                  <a:srgbClr val="FF0000"/>
                </a:solidFill>
              </a:rPr>
              <a:t>		aggressivo</a:t>
            </a:r>
            <a:r>
              <a:rPr lang="it-IT" sz="3600" dirty="0"/>
              <a:t> e </a:t>
            </a:r>
            <a:r>
              <a:rPr lang="it-IT" sz="3600" dirty="0">
                <a:solidFill>
                  <a:srgbClr val="FF0000"/>
                </a:solidFill>
              </a:rPr>
              <a:t>illimitato</a:t>
            </a:r>
            <a:r>
              <a:rPr lang="it-IT" sz="3600" dirty="0"/>
              <a:t> del nucleare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Ma quale controllo statale</a:t>
            </a:r>
            <a:r>
              <a:rPr lang="it-IT" dirty="0"/>
              <a:t>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328592"/>
          </a:xfrm>
        </p:spPr>
        <p:txBody>
          <a:bodyPr/>
          <a:lstStyle/>
          <a:p>
            <a:pPr>
              <a:buNone/>
            </a:pPr>
            <a:r>
              <a:rPr lang="it-IT" sz="2900" dirty="0"/>
              <a:t>Il progresso scientifico di armi sempre più sofisticate e di sempre più tipi di arma (ad es. biologiche, </a:t>
            </a:r>
            <a:r>
              <a:rPr lang="it-IT" sz="2900" dirty="0" err="1"/>
              <a:t>cyberattacchi</a:t>
            </a:r>
            <a:r>
              <a:rPr lang="it-IT" sz="2900" dirty="0"/>
              <a:t>, AI, ecc.) rende i trattati solo </a:t>
            </a:r>
            <a:r>
              <a:rPr lang="it-IT" sz="2900" i="1" dirty="0"/>
              <a:t>temporanei e molto parziali</a:t>
            </a:r>
            <a:r>
              <a:rPr lang="it-IT" sz="2800" dirty="0"/>
              <a:t>.</a:t>
            </a:r>
          </a:p>
          <a:p>
            <a:pPr>
              <a:spcBef>
                <a:spcPts val="1200"/>
              </a:spcBef>
              <a:buNone/>
            </a:pPr>
            <a:r>
              <a:rPr lang="it-IT" sz="2900" dirty="0"/>
              <a:t>La strategia nucleare di uno Stato si basa sulla </a:t>
            </a:r>
            <a:r>
              <a:rPr lang="it-IT" sz="2900" i="1" dirty="0">
                <a:solidFill>
                  <a:srgbClr val="FF0000"/>
                </a:solidFill>
              </a:rPr>
              <a:t>triade</a:t>
            </a:r>
            <a:r>
              <a:rPr lang="it-IT" sz="2900" dirty="0">
                <a:solidFill>
                  <a:srgbClr val="FF0000"/>
                </a:solidFill>
              </a:rPr>
              <a:t>: 	</a:t>
            </a:r>
            <a:r>
              <a:rPr lang="it-IT" sz="2900" u="sng" dirty="0">
                <a:solidFill>
                  <a:srgbClr val="FF0000"/>
                </a:solidFill>
              </a:rPr>
              <a:t>Missili</a:t>
            </a:r>
            <a:r>
              <a:rPr lang="it-IT" sz="2900" dirty="0">
                <a:solidFill>
                  <a:srgbClr val="FF0000"/>
                </a:solidFill>
              </a:rPr>
              <a:t>, </a:t>
            </a:r>
            <a:r>
              <a:rPr lang="it-IT" sz="2900" u="sng" dirty="0">
                <a:solidFill>
                  <a:srgbClr val="FF0000"/>
                </a:solidFill>
              </a:rPr>
              <a:t>aerei</a:t>
            </a:r>
            <a:r>
              <a:rPr lang="it-IT" sz="2900" dirty="0">
                <a:solidFill>
                  <a:srgbClr val="FF0000"/>
                </a:solidFill>
              </a:rPr>
              <a:t> e </a:t>
            </a:r>
            <a:r>
              <a:rPr lang="it-IT" sz="2900" u="sng" dirty="0">
                <a:solidFill>
                  <a:srgbClr val="FF0000"/>
                </a:solidFill>
              </a:rPr>
              <a:t>sommergibili</a:t>
            </a:r>
            <a:r>
              <a:rPr lang="it-IT" sz="2900" dirty="0"/>
              <a:t>.</a:t>
            </a:r>
          </a:p>
          <a:p>
            <a:pPr>
              <a:spcBef>
                <a:spcPts val="1200"/>
              </a:spcBef>
              <a:buNone/>
            </a:pPr>
            <a:r>
              <a:rPr lang="it-IT" sz="2900" dirty="0"/>
              <a:t>Basta </a:t>
            </a:r>
            <a:r>
              <a:rPr lang="it-IT" sz="2900" i="1" dirty="0">
                <a:solidFill>
                  <a:srgbClr val="FF0000"/>
                </a:solidFill>
              </a:rPr>
              <a:t>uno</a:t>
            </a:r>
            <a:r>
              <a:rPr lang="it-IT" sz="2900" i="1" dirty="0"/>
              <a:t> dei </a:t>
            </a:r>
            <a:r>
              <a:rPr lang="it-IT" sz="2900" i="1" dirty="0">
                <a:solidFill>
                  <a:srgbClr val="FF0000"/>
                </a:solidFill>
              </a:rPr>
              <a:t>150 sommergibili nucleari </a:t>
            </a:r>
            <a:r>
              <a:rPr lang="it-IT" sz="2900" dirty="0"/>
              <a:t>per distruggere </a:t>
            </a:r>
            <a:r>
              <a:rPr lang="it-IT" sz="2900" i="1" dirty="0">
                <a:solidFill>
                  <a:srgbClr val="FF0000"/>
                </a:solidFill>
              </a:rPr>
              <a:t>un continente</a:t>
            </a:r>
            <a:r>
              <a:rPr lang="it-IT" sz="2900" dirty="0" smtClean="0"/>
              <a:t>.  Inoltre</a:t>
            </a:r>
            <a:r>
              <a:rPr lang="it-IT" sz="2900" dirty="0"/>
              <a:t>, se il suo capitano perde i contatti con il suo Stato, </a:t>
            </a:r>
            <a:r>
              <a:rPr lang="it-IT" sz="2900" dirty="0" smtClean="0"/>
              <a:t/>
            </a:r>
            <a:br>
              <a:rPr lang="it-IT" sz="2900" dirty="0" smtClean="0"/>
            </a:br>
            <a:r>
              <a:rPr lang="it-IT" sz="2900" dirty="0" smtClean="0"/>
              <a:t>può </a:t>
            </a:r>
            <a:r>
              <a:rPr lang="it-IT" sz="2900" dirty="0"/>
              <a:t>decidere </a:t>
            </a:r>
            <a:r>
              <a:rPr lang="it-IT" sz="2900" dirty="0">
                <a:solidFill>
                  <a:srgbClr val="FF0000"/>
                </a:solidFill>
              </a:rPr>
              <a:t>da solo </a:t>
            </a:r>
            <a:r>
              <a:rPr lang="it-IT" sz="2900" dirty="0"/>
              <a:t>l’attacco nucleare.	</a:t>
            </a:r>
          </a:p>
          <a:p>
            <a:pPr algn="ctr">
              <a:spcBef>
                <a:spcPts val="1200"/>
              </a:spcBef>
              <a:buNone/>
            </a:pPr>
            <a:r>
              <a:rPr lang="it-IT" sz="3400" dirty="0">
                <a:solidFill>
                  <a:srgbClr val="FF0000"/>
                </a:solidFill>
              </a:rPr>
              <a:t>Niente controlli né trattati sui sommergibili</a:t>
            </a:r>
            <a:r>
              <a:rPr lang="it-IT" sz="3400" dirty="0"/>
              <a:t>!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Israele fuori controllo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266700" indent="-257175"/>
            <a:r>
              <a:rPr lang="it-IT" dirty="0">
                <a:solidFill>
                  <a:srgbClr val="FF0000"/>
                </a:solidFill>
              </a:rPr>
              <a:t>Non ha firmato il NPT</a:t>
            </a:r>
            <a:r>
              <a:rPr lang="it-IT" dirty="0"/>
              <a:t>.</a:t>
            </a:r>
          </a:p>
          <a:p>
            <a:pPr marL="266700" indent="-257175"/>
            <a:r>
              <a:rPr lang="it-IT" dirty="0"/>
              <a:t>In segreto ha costruito 80-200 bombe nucleari.</a:t>
            </a:r>
          </a:p>
          <a:p>
            <a:pPr marL="266700" indent="-257175"/>
            <a:r>
              <a:rPr lang="it-IT" dirty="0"/>
              <a:t>Ha avuto in dono dalla Germania 3 (+3) sommergibili che lanciano missili Cruise (invisibili ai radar) con armi nucleari.</a:t>
            </a:r>
          </a:p>
          <a:p>
            <a:pPr marL="266700" indent="-257175"/>
            <a:r>
              <a:rPr lang="it-IT" dirty="0"/>
              <a:t>Dopo la Francia è la seconda potenza nucleare del Mediterraneo.</a:t>
            </a:r>
          </a:p>
          <a:p>
            <a:pPr marL="266700" indent="-257175"/>
            <a:r>
              <a:rPr lang="it-IT" dirty="0"/>
              <a:t>Un incidente nucleare in questo mare chiuso sarebbe catastrofico per i popoli rivieraschi.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Quanti minuti</a:t>
            </a:r>
            <a:r>
              <a:rPr lang="it-IT" b="1" dirty="0"/>
              <a:t> per la reazione?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80528" y="980728"/>
            <a:ext cx="9324528" cy="5616624"/>
          </a:xfrm>
        </p:spPr>
        <p:txBody>
          <a:bodyPr/>
          <a:lstStyle/>
          <a:p>
            <a:pPr indent="-257175"/>
            <a:r>
              <a:rPr lang="it-IT" sz="3000" dirty="0"/>
              <a:t>Quanto tempo ha un Paese nucleare </a:t>
            </a:r>
            <a:br>
              <a:rPr lang="it-IT" sz="3000" dirty="0"/>
            </a:br>
            <a:r>
              <a:rPr lang="it-IT" sz="3000" dirty="0"/>
              <a:t>per rispondere ad un attacco nucleare? </a:t>
            </a:r>
          </a:p>
          <a:p>
            <a:pPr indent="-257175"/>
            <a:r>
              <a:rPr lang="it-IT" sz="3000" dirty="0"/>
              <a:t>Negli anni 1960-2000: il tempo di volo </a:t>
            </a:r>
            <a:br>
              <a:rPr lang="it-IT" sz="3000" dirty="0"/>
            </a:br>
            <a:r>
              <a:rPr lang="it-IT" sz="3000" dirty="0"/>
              <a:t>di un missile inter-continentale era di </a:t>
            </a:r>
            <a:r>
              <a:rPr lang="it-IT" sz="4000" b="1" dirty="0">
                <a:solidFill>
                  <a:srgbClr val="FF0000"/>
                </a:solidFill>
              </a:rPr>
              <a:t>30’</a:t>
            </a:r>
            <a:r>
              <a:rPr lang="it-IT" sz="3000" dirty="0"/>
              <a:t>. </a:t>
            </a:r>
          </a:p>
          <a:p>
            <a:pPr indent="-257175"/>
            <a:r>
              <a:rPr lang="it-IT" sz="3000" dirty="0"/>
              <a:t>In questo intervallo di tempo più di una volta sono stati bloccati falsi allarmi all’ultimo minuto.</a:t>
            </a:r>
          </a:p>
          <a:p>
            <a:pPr indent="-257175"/>
            <a:r>
              <a:rPr lang="it-IT" sz="3000" dirty="0"/>
              <a:t>Ma oggi la Cina può lanciare missili che </a:t>
            </a:r>
            <a:br>
              <a:rPr lang="it-IT" sz="3000" dirty="0"/>
            </a:br>
            <a:r>
              <a:rPr lang="it-IT" sz="3000" dirty="0"/>
              <a:t>dallo spazio lanciano sull’obiettivo un veicolo planante ipersonico: </a:t>
            </a:r>
            <a:r>
              <a:rPr lang="it-IT" sz="3000" b="1" dirty="0">
                <a:solidFill>
                  <a:srgbClr val="FF0000"/>
                </a:solidFill>
              </a:rPr>
              <a:t>pochi minuti </a:t>
            </a:r>
            <a:r>
              <a:rPr lang="it-IT" b="1" dirty="0">
                <a:solidFill>
                  <a:srgbClr val="FF0000"/>
                </a:solidFill>
              </a:rPr>
              <a:t>(</a:t>
            </a:r>
            <a:r>
              <a:rPr lang="it-IT" sz="4000" b="1" dirty="0">
                <a:solidFill>
                  <a:srgbClr val="FF0000"/>
                </a:solidFill>
              </a:rPr>
              <a:t>&lt; 10’</a:t>
            </a:r>
            <a:r>
              <a:rPr lang="it-IT" b="1" dirty="0">
                <a:solidFill>
                  <a:srgbClr val="FF0000"/>
                </a:solidFill>
              </a:rPr>
              <a:t>)!</a:t>
            </a:r>
          </a:p>
          <a:p>
            <a:pPr algn="ctr">
              <a:spcBef>
                <a:spcPts val="1200"/>
              </a:spcBef>
              <a:buNone/>
            </a:pPr>
            <a:r>
              <a:rPr lang="it-IT" u="sng" dirty="0">
                <a:solidFill>
                  <a:srgbClr val="FF0000"/>
                </a:solidFill>
              </a:rPr>
              <a:t>È ancora possibile la catena di controllo politico?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124744"/>
          </a:xfrm>
        </p:spPr>
        <p:txBody>
          <a:bodyPr/>
          <a:lstStyle/>
          <a:p>
            <a:r>
              <a:rPr lang="it-IT" b="1" dirty="0"/>
              <a:t>Il suicidio: </a:t>
            </a:r>
            <a:r>
              <a:rPr lang="it-IT" b="1" dirty="0">
                <a:solidFill>
                  <a:srgbClr val="FF0000"/>
                </a:solidFill>
              </a:rPr>
              <a:t>L’inverno nucleare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4824536"/>
          </a:xfrm>
        </p:spPr>
        <p:txBody>
          <a:bodyPr/>
          <a:lstStyle/>
          <a:p>
            <a:pPr>
              <a:buNone/>
            </a:pPr>
            <a:r>
              <a:rPr lang="it-IT" dirty="0"/>
              <a:t>Studi scientifici hanno provato che uno scontro </a:t>
            </a:r>
            <a:br>
              <a:rPr lang="it-IT" dirty="0"/>
            </a:br>
            <a:r>
              <a:rPr lang="it-IT" dirty="0"/>
              <a:t>di solo un migliaio di bombe nucleari comporta </a:t>
            </a:r>
            <a:r>
              <a:rPr lang="it-IT" dirty="0">
                <a:solidFill>
                  <a:srgbClr val="FF0000"/>
                </a:solidFill>
              </a:rPr>
              <a:t>sulla Terra una grande nuvola</a:t>
            </a:r>
            <a:r>
              <a:rPr lang="it-IT" dirty="0"/>
              <a:t>, che per vari mesi dà temperature </a:t>
            </a:r>
            <a:r>
              <a:rPr lang="it-IT" dirty="0">
                <a:solidFill>
                  <a:srgbClr val="FF0000"/>
                </a:solidFill>
              </a:rPr>
              <a:t>sotto zero</a:t>
            </a:r>
            <a:r>
              <a:rPr lang="it-IT" dirty="0"/>
              <a:t> il che distrugge la flora e la fauna; e riduce</a:t>
            </a:r>
            <a:r>
              <a:rPr lang="it-IT" dirty="0">
                <a:solidFill>
                  <a:srgbClr val="FF0000"/>
                </a:solidFill>
              </a:rPr>
              <a:t> i sopravvissuti (quanti?) al gelo e alla fame</a:t>
            </a:r>
            <a:r>
              <a:rPr lang="it-IT" dirty="0"/>
              <a:t>.</a:t>
            </a:r>
          </a:p>
          <a:p>
            <a:pPr>
              <a:spcBef>
                <a:spcPts val="1800"/>
              </a:spcBef>
              <a:buNone/>
            </a:pPr>
            <a:r>
              <a:rPr lang="it-IT" dirty="0"/>
              <a:t>Uno </a:t>
            </a:r>
            <a:r>
              <a:rPr lang="it-IT" dirty="0">
                <a:solidFill>
                  <a:srgbClr val="FF0000"/>
                </a:solidFill>
              </a:rPr>
              <a:t>scontro India/Pakistan di sole 100 bombe </a:t>
            </a:r>
            <a:r>
              <a:rPr lang="it-IT" dirty="0"/>
              <a:t>darebbe un </a:t>
            </a:r>
            <a:r>
              <a:rPr lang="it-IT" dirty="0">
                <a:solidFill>
                  <a:srgbClr val="FF0000"/>
                </a:solidFill>
              </a:rPr>
              <a:t>autunno nucleare </a:t>
            </a:r>
            <a:r>
              <a:rPr lang="it-IT" dirty="0"/>
              <a:t>con 10°-20° in meno e distruzione del 10% della agricoltura.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385286"/>
            <a:ext cx="9036496" cy="2472714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(2009) Obama a Praga </a:t>
            </a:r>
            <a:br>
              <a:rPr lang="it-IT" dirty="0"/>
            </a:br>
            <a:r>
              <a:rPr lang="it-IT" dirty="0"/>
              <a:t> </a:t>
            </a:r>
            <a:r>
              <a:rPr lang="it-IT" sz="4000" dirty="0"/>
              <a:t>“Un mondo libero da armi nucleari!”</a:t>
            </a:r>
            <a:br>
              <a:rPr lang="it-IT" sz="4000" dirty="0"/>
            </a:br>
            <a:r>
              <a:rPr lang="it-IT" sz="4000" dirty="0">
                <a:solidFill>
                  <a:srgbClr val="FF0000"/>
                </a:solidFill>
              </a:rPr>
              <a:t>Ma poi, quali fatti?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 descr="Disarmo nucleare, Obama insiste &quot;Un mondo senza armi atomich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3833"/>
            <a:ext cx="3024336" cy="438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365104"/>
            <a:ext cx="7772400" cy="1362075"/>
          </a:xfrm>
        </p:spPr>
        <p:txBody>
          <a:bodyPr/>
          <a:lstStyle/>
          <a:p>
            <a:r>
              <a:rPr lang="it-IT" sz="2800" b="0" cap="none" dirty="0"/>
              <a:t>2° premessa: La debolezza dell’ONU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908721"/>
            <a:ext cx="7772400" cy="1800199"/>
          </a:xfrm>
        </p:spPr>
        <p:txBody>
          <a:bodyPr/>
          <a:lstStyle/>
          <a:p>
            <a:r>
              <a:rPr lang="it-IT" sz="2800" dirty="0"/>
              <a:t>1° premessa: Chi sono gli scienziati?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sz="5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it-IT" sz="5400" dirty="0">
                <a:solidFill>
                  <a:srgbClr val="00B050"/>
                </a:solidFill>
              </a:rPr>
              <a:t>	La via di uscita popolare</a:t>
            </a:r>
            <a:r>
              <a:rPr lang="it-IT" dirty="0">
                <a:solidFill>
                  <a:srgbClr val="00B050"/>
                </a:solidFill>
              </a:rPr>
              <a:t/>
            </a:r>
            <a:br>
              <a:rPr lang="it-IT" dirty="0">
                <a:solidFill>
                  <a:srgbClr val="00B050"/>
                </a:solidFill>
              </a:rPr>
            </a:br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8928992" cy="1143000"/>
          </a:xfrm>
        </p:spPr>
        <p:txBody>
          <a:bodyPr/>
          <a:lstStyle/>
          <a:p>
            <a:r>
              <a:rPr lang="it-IT" sz="4000" dirty="0"/>
              <a:t>2007: </a:t>
            </a:r>
            <a:r>
              <a:rPr lang="en-US" sz="4000" dirty="0">
                <a:solidFill>
                  <a:srgbClr val="00B050"/>
                </a:solidFill>
              </a:rPr>
              <a:t>International Campaign 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to Abolish Nuclear Weapons </a:t>
            </a:r>
            <a:r>
              <a:rPr lang="en-US" sz="4000" dirty="0"/>
              <a:t>(ICAN)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772816"/>
            <a:ext cx="8748464" cy="4752528"/>
          </a:xfrm>
        </p:spPr>
        <p:txBody>
          <a:bodyPr/>
          <a:lstStyle/>
          <a:p>
            <a:pPr indent="-257175">
              <a:spcBef>
                <a:spcPts val="1800"/>
              </a:spcBef>
            </a:pPr>
            <a:r>
              <a:rPr lang="it-IT" dirty="0"/>
              <a:t>Nasce dalla Associazione dei medici e giuristi contro il nucleare (IPPNW): </a:t>
            </a:r>
            <a:r>
              <a:rPr lang="it-IT" sz="3600" b="1" u="sng" dirty="0">
                <a:solidFill>
                  <a:srgbClr val="00B050"/>
                </a:solidFill>
              </a:rPr>
              <a:t>abolire!</a:t>
            </a:r>
            <a:endParaRPr lang="it-IT" dirty="0">
              <a:solidFill>
                <a:srgbClr val="00B050"/>
              </a:solidFill>
            </a:endParaRPr>
          </a:p>
          <a:p>
            <a:pPr indent="-257175">
              <a:spcBef>
                <a:spcPts val="1800"/>
              </a:spcBef>
            </a:pPr>
            <a:r>
              <a:rPr lang="it-IT" dirty="0"/>
              <a:t>Ottiene il sostegno di 400 organizzazioni. Esse preparano un Trattato giuridico.</a:t>
            </a:r>
          </a:p>
          <a:p>
            <a:pPr indent="-257175">
              <a:spcBef>
                <a:spcPts val="1800"/>
              </a:spcBef>
            </a:pPr>
            <a:r>
              <a:rPr lang="it-IT" dirty="0"/>
              <a:t>La Assemblea ONU lo approva nel 2017. L’ICAN riceve il premio Nobel per la Pace.</a:t>
            </a:r>
          </a:p>
          <a:p>
            <a:pPr indent="-257175">
              <a:spcBef>
                <a:spcPts val="1800"/>
              </a:spcBef>
            </a:pPr>
            <a:r>
              <a:rPr lang="it-IT" dirty="0"/>
              <a:t>Nel </a:t>
            </a:r>
            <a:r>
              <a:rPr lang="it-IT" dirty="0">
                <a:solidFill>
                  <a:srgbClr val="0000FF"/>
                </a:solidFill>
              </a:rPr>
              <a:t>nov. 2017 papa Francesco condanna  anche il </a:t>
            </a:r>
            <a:r>
              <a:rPr lang="it-IT" sz="4000" u="sng" dirty="0">
                <a:solidFill>
                  <a:srgbClr val="0000FF"/>
                </a:solidFill>
              </a:rPr>
              <a:t>possesso</a:t>
            </a:r>
            <a:r>
              <a:rPr lang="it-IT" dirty="0">
                <a:solidFill>
                  <a:srgbClr val="0000FF"/>
                </a:solidFill>
              </a:rPr>
              <a:t> delle armi nucleari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Trattato per il </a:t>
            </a:r>
            <a:r>
              <a:rPr lang="it-IT" dirty="0">
                <a:solidFill>
                  <a:srgbClr val="FF0000"/>
                </a:solidFill>
              </a:rPr>
              <a:t>bando</a:t>
            </a:r>
            <a:r>
              <a:rPr lang="it-IT" dirty="0"/>
              <a:t> (TPNW)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55365"/>
            <a:ext cx="8712968" cy="4525963"/>
          </a:xfrm>
        </p:spPr>
        <p:txBody>
          <a:bodyPr/>
          <a:lstStyle/>
          <a:p>
            <a:pPr indent="-257175">
              <a:spcBef>
                <a:spcPts val="1200"/>
              </a:spcBef>
            </a:pPr>
            <a:r>
              <a:rPr lang="it-IT" sz="2900" dirty="0"/>
              <a:t>Dopo 90 giorni dalle firme di 50 Paesi, il Trattato </a:t>
            </a:r>
            <a:br>
              <a:rPr lang="it-IT" sz="2900" dirty="0"/>
            </a:br>
            <a:r>
              <a:rPr lang="it-IT" sz="2900" dirty="0">
                <a:solidFill>
                  <a:srgbClr val="0000FF"/>
                </a:solidFill>
              </a:rPr>
              <a:t>è entrato in vigore il </a:t>
            </a:r>
            <a:r>
              <a:rPr lang="it-IT" dirty="0">
                <a:solidFill>
                  <a:srgbClr val="0000FF"/>
                </a:solidFill>
              </a:rPr>
              <a:t>21 gennaio 2021</a:t>
            </a:r>
            <a:r>
              <a:rPr lang="it-IT" sz="2900" dirty="0"/>
              <a:t>.</a:t>
            </a:r>
          </a:p>
          <a:p>
            <a:pPr indent="-257175">
              <a:spcBef>
                <a:spcPts val="1200"/>
              </a:spcBef>
            </a:pPr>
            <a:r>
              <a:rPr lang="it-IT" sz="2900" dirty="0"/>
              <a:t>È il </a:t>
            </a:r>
            <a:r>
              <a:rPr lang="it-IT" sz="2900" u="sng" dirty="0" smtClean="0">
                <a:solidFill>
                  <a:srgbClr val="00B050"/>
                </a:solidFill>
              </a:rPr>
              <a:t>primo trattato internazionale</a:t>
            </a:r>
            <a:r>
              <a:rPr lang="it-IT" sz="2900" dirty="0" smtClean="0">
                <a:solidFill>
                  <a:srgbClr val="FF0000"/>
                </a:solidFill>
              </a:rPr>
              <a:t> </a:t>
            </a:r>
            <a:r>
              <a:rPr lang="it-IT" sz="2900" dirty="0"/>
              <a:t>legalmente vincolante per la completa proibizione </a:t>
            </a:r>
            <a:br>
              <a:rPr lang="it-IT" sz="2900" dirty="0"/>
            </a:br>
            <a:r>
              <a:rPr lang="it-IT" sz="2900" dirty="0"/>
              <a:t>delle armi nucleari (illegali).</a:t>
            </a:r>
          </a:p>
          <a:p>
            <a:pPr indent="-257175">
              <a:spcBef>
                <a:spcPts val="1200"/>
              </a:spcBef>
            </a:pPr>
            <a:r>
              <a:rPr lang="it-IT" sz="2900" dirty="0"/>
              <a:t>Ha programmato un preciso percorso giuridico per eliminarle fino all’ultima. </a:t>
            </a:r>
          </a:p>
          <a:p>
            <a:pPr indent="-257175">
              <a:spcBef>
                <a:spcPts val="1200"/>
              </a:spcBef>
            </a:pPr>
            <a:r>
              <a:rPr lang="it-IT" sz="2900" dirty="0"/>
              <a:t>Il </a:t>
            </a:r>
            <a:r>
              <a:rPr lang="it-IT" sz="2900" dirty="0" smtClean="0"/>
              <a:t>Presidente </a:t>
            </a:r>
            <a:r>
              <a:rPr lang="it-IT" sz="2900" dirty="0" err="1"/>
              <a:t>dell’Ass</a:t>
            </a:r>
            <a:r>
              <a:rPr lang="it-IT" sz="2900" dirty="0"/>
              <a:t>. Gen. ONU ha già chiesto </a:t>
            </a:r>
            <a:r>
              <a:rPr lang="it-IT" sz="2900" dirty="0" smtClean="0"/>
              <a:t/>
            </a:r>
            <a:br>
              <a:rPr lang="it-IT" sz="2900" dirty="0" smtClean="0"/>
            </a:br>
            <a:r>
              <a:rPr lang="it-IT" sz="2900" dirty="0" smtClean="0"/>
              <a:t>la </a:t>
            </a:r>
            <a:r>
              <a:rPr lang="it-IT" sz="2900" dirty="0"/>
              <a:t>fine dei test nucleari, anche di quelli sottoterra.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reazione degli </a:t>
            </a:r>
            <a:r>
              <a:rPr lang="it-IT" dirty="0">
                <a:solidFill>
                  <a:srgbClr val="FF0000"/>
                </a:solidFill>
              </a:rPr>
              <a:t>Stati nucleari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11957"/>
            <a:ext cx="8363272" cy="4771405"/>
          </a:xfrm>
        </p:spPr>
        <p:txBody>
          <a:bodyPr/>
          <a:lstStyle/>
          <a:p>
            <a:pPr indent="-257175">
              <a:spcBef>
                <a:spcPts val="1800"/>
              </a:spcBef>
            </a:pPr>
            <a:r>
              <a:rPr lang="it-IT" sz="3400" dirty="0"/>
              <a:t>Gli contrappongono </a:t>
            </a:r>
            <a:r>
              <a:rPr lang="it-IT" sz="3400" dirty="0">
                <a:solidFill>
                  <a:srgbClr val="FF0000"/>
                </a:solidFill>
              </a:rPr>
              <a:t>il vecchio Trattato </a:t>
            </a:r>
            <a:br>
              <a:rPr lang="it-IT" sz="3400" dirty="0">
                <a:solidFill>
                  <a:srgbClr val="FF0000"/>
                </a:solidFill>
              </a:rPr>
            </a:br>
            <a:r>
              <a:rPr lang="it-IT" sz="3400" dirty="0">
                <a:solidFill>
                  <a:srgbClr val="FF0000"/>
                </a:solidFill>
              </a:rPr>
              <a:t>di non proliferazione</a:t>
            </a:r>
            <a:r>
              <a:rPr lang="it-IT" sz="3400" dirty="0"/>
              <a:t> come l’unico serio.</a:t>
            </a:r>
          </a:p>
          <a:p>
            <a:pPr indent="-257175">
              <a:spcBef>
                <a:spcPts val="1800"/>
              </a:spcBef>
            </a:pPr>
            <a:r>
              <a:rPr lang="it-IT" sz="3400" dirty="0"/>
              <a:t>Ma vari studi dimostrano che </a:t>
            </a:r>
            <a:br>
              <a:rPr lang="it-IT" sz="3400" dirty="0"/>
            </a:br>
            <a:r>
              <a:rPr lang="it-IT" sz="3400" dirty="0"/>
              <a:t>non c’è contrasto con il bando. </a:t>
            </a:r>
          </a:p>
          <a:p>
            <a:pPr indent="-257175">
              <a:spcBef>
                <a:spcPts val="1800"/>
              </a:spcBef>
            </a:pPr>
            <a:r>
              <a:rPr lang="it-IT" sz="3400" dirty="0"/>
              <a:t>Piuttosto, il primo può essere accusato </a:t>
            </a:r>
            <a:br>
              <a:rPr lang="it-IT" sz="3400" dirty="0"/>
            </a:br>
            <a:r>
              <a:rPr lang="it-IT" sz="3400" dirty="0"/>
              <a:t>di aver coperto e giustificato una politica </a:t>
            </a:r>
            <a:br>
              <a:rPr lang="it-IT" sz="3400" dirty="0"/>
            </a:br>
            <a:r>
              <a:rPr lang="it-IT" sz="3400" dirty="0"/>
              <a:t>di 50 anni di dominio militare nucleare mondiale.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it-IT" dirty="0"/>
              <a:t>L’attuale braccio di ferro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458618"/>
          </a:xfrm>
        </p:spPr>
        <p:txBody>
          <a:bodyPr/>
          <a:lstStyle/>
          <a:p>
            <a:pPr indent="-257175">
              <a:spcBef>
                <a:spcPts val="1200"/>
              </a:spcBef>
            </a:pPr>
            <a:r>
              <a:rPr lang="it-IT" dirty="0"/>
              <a:t>Promosso da 120 Stati, firmato da 86 </a:t>
            </a:r>
            <a:r>
              <a:rPr lang="it-IT" dirty="0" smtClean="0"/>
              <a:t>e </a:t>
            </a:r>
            <a:br>
              <a:rPr lang="it-IT" dirty="0" smtClean="0"/>
            </a:br>
            <a:r>
              <a:rPr lang="it-IT" dirty="0" smtClean="0"/>
              <a:t>ratificato </a:t>
            </a:r>
            <a:r>
              <a:rPr lang="it-IT" dirty="0"/>
              <a:t>da 50+6 Stati (SCV, Austria, Messico, Sud America, ecc.): </a:t>
            </a:r>
            <a:r>
              <a:rPr lang="it-IT" sz="3300" dirty="0">
                <a:solidFill>
                  <a:srgbClr val="00B050"/>
                </a:solidFill>
              </a:rPr>
              <a:t>è legge </a:t>
            </a:r>
            <a:r>
              <a:rPr lang="it-IT" sz="3300" dirty="0" err="1" smtClean="0">
                <a:solidFill>
                  <a:srgbClr val="00B050"/>
                </a:solidFill>
              </a:rPr>
              <a:t>intern</a:t>
            </a:r>
            <a:r>
              <a:rPr lang="it-IT" sz="3300" dirty="0" smtClean="0">
                <a:solidFill>
                  <a:srgbClr val="00B050"/>
                </a:solidFill>
              </a:rPr>
              <a:t>.! </a:t>
            </a:r>
            <a:endParaRPr lang="it-IT" sz="3300" dirty="0">
              <a:solidFill>
                <a:srgbClr val="00B050"/>
              </a:solidFill>
            </a:endParaRPr>
          </a:p>
          <a:p>
            <a:pPr indent="-257175">
              <a:spcBef>
                <a:spcPts val="1200"/>
              </a:spcBef>
            </a:pPr>
            <a:r>
              <a:rPr lang="it-IT" dirty="0"/>
              <a:t>Ma le </a:t>
            </a:r>
            <a:r>
              <a:rPr lang="it-IT" dirty="0">
                <a:solidFill>
                  <a:srgbClr val="FF0000"/>
                </a:solidFill>
              </a:rPr>
              <a:t>9 potenze </a:t>
            </a:r>
            <a:r>
              <a:rPr lang="it-IT" dirty="0"/>
              <a:t>nucleari sono </a:t>
            </a:r>
            <a:r>
              <a:rPr lang="it-IT" dirty="0">
                <a:solidFill>
                  <a:srgbClr val="FF0000"/>
                </a:solidFill>
              </a:rPr>
              <a:t>contrarie</a:t>
            </a:r>
            <a:r>
              <a:rPr lang="it-IT" dirty="0"/>
              <a:t>.</a:t>
            </a:r>
          </a:p>
          <a:p>
            <a:pPr indent="-257175">
              <a:spcBef>
                <a:spcPts val="1200"/>
              </a:spcBef>
            </a:pPr>
            <a:r>
              <a:rPr lang="it-IT" dirty="0"/>
              <a:t>Gli </a:t>
            </a:r>
            <a:r>
              <a:rPr lang="it-IT" dirty="0">
                <a:solidFill>
                  <a:srgbClr val="00B050"/>
                </a:solidFill>
              </a:rPr>
              <a:t>Stati anti-nucleare </a:t>
            </a:r>
            <a:r>
              <a:rPr lang="it-IT" dirty="0"/>
              <a:t>sono maggioritari numericamente e moralmente ma </a:t>
            </a:r>
            <a:br>
              <a:rPr lang="it-IT" dirty="0"/>
            </a:br>
            <a:r>
              <a:rPr lang="it-IT" dirty="0"/>
              <a:t>sono minoritari nella potenza politica, economica e militare.</a:t>
            </a:r>
          </a:p>
          <a:p>
            <a:pPr indent="-257175">
              <a:spcBef>
                <a:spcPts val="1200"/>
              </a:spcBef>
            </a:pPr>
            <a:r>
              <a:rPr lang="it-IT" i="1" dirty="0">
                <a:solidFill>
                  <a:srgbClr val="FF0000"/>
                </a:solidFill>
              </a:rPr>
              <a:t>Per la prima volta gli Stati dell’ONU </a:t>
            </a:r>
            <a:r>
              <a:rPr lang="it-IT" i="1" dirty="0" smtClean="0">
                <a:solidFill>
                  <a:srgbClr val="FF0000"/>
                </a:solidFill>
              </a:rPr>
              <a:t/>
            </a:r>
            <a:br>
              <a:rPr lang="it-IT" i="1" dirty="0" smtClean="0">
                <a:solidFill>
                  <a:srgbClr val="FF0000"/>
                </a:solidFill>
              </a:rPr>
            </a:br>
            <a:r>
              <a:rPr lang="it-IT" i="1" dirty="0" smtClean="0">
                <a:solidFill>
                  <a:srgbClr val="FF0000"/>
                </a:solidFill>
              </a:rPr>
              <a:t>sono </a:t>
            </a:r>
            <a:r>
              <a:rPr lang="it-IT" i="1" dirty="0">
                <a:solidFill>
                  <a:srgbClr val="FF0000"/>
                </a:solidFill>
              </a:rPr>
              <a:t>divisi da una politica dal basso</a:t>
            </a:r>
            <a:r>
              <a:rPr lang="it-IT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8720"/>
          </a:xfrm>
        </p:spPr>
        <p:txBody>
          <a:bodyPr/>
          <a:lstStyle/>
          <a:p>
            <a:r>
              <a:rPr lang="it-IT" sz="6000" dirty="0" err="1" smtClean="0">
                <a:solidFill>
                  <a:srgbClr val="FF0000"/>
                </a:solidFill>
              </a:rPr>
              <a:t>E…</a:t>
            </a:r>
            <a:r>
              <a:rPr lang="it-IT" sz="6000" dirty="0" smtClean="0">
                <a:solidFill>
                  <a:srgbClr val="FF0000"/>
                </a:solidFill>
              </a:rPr>
              <a:t> </a:t>
            </a:r>
            <a:r>
              <a:rPr lang="it-IT" sz="6000" dirty="0">
                <a:solidFill>
                  <a:srgbClr val="FF0000"/>
                </a:solidFill>
              </a:rPr>
              <a:t>l’Italia?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268760"/>
            <a:ext cx="8229600" cy="5256584"/>
          </a:xfrm>
        </p:spPr>
        <p:txBody>
          <a:bodyPr/>
          <a:lstStyle/>
          <a:p>
            <a:pPr indent="-257175">
              <a:spcBef>
                <a:spcPts val="900"/>
              </a:spcBef>
            </a:pPr>
            <a:r>
              <a:rPr lang="it-IT" sz="3000" dirty="0"/>
              <a:t>Il governo ha dichiarato di essere obbligato dalla </a:t>
            </a:r>
            <a:r>
              <a:rPr lang="it-IT" sz="3000" dirty="0">
                <a:solidFill>
                  <a:srgbClr val="FF0000"/>
                </a:solidFill>
              </a:rPr>
              <a:t>NATO </a:t>
            </a:r>
            <a:r>
              <a:rPr lang="it-IT" sz="3000" dirty="0"/>
              <a:t>a rifiutarlo.</a:t>
            </a:r>
          </a:p>
          <a:p>
            <a:pPr indent="-257175">
              <a:spcBef>
                <a:spcPts val="900"/>
              </a:spcBef>
            </a:pPr>
            <a:r>
              <a:rPr lang="it-IT" sz="3000" dirty="0"/>
              <a:t>Ma è dimostrato che questo obbligo non è giuridico, ma politico. </a:t>
            </a:r>
          </a:p>
          <a:p>
            <a:pPr indent="-257175">
              <a:spcBef>
                <a:spcPts val="900"/>
              </a:spcBef>
            </a:pPr>
            <a:r>
              <a:rPr lang="it-IT" sz="3000" dirty="0"/>
              <a:t>Per di più l’Italia è obbligata a ospitare </a:t>
            </a:r>
            <a:r>
              <a:rPr lang="it-IT" sz="4000" dirty="0">
                <a:solidFill>
                  <a:srgbClr val="FF0000"/>
                </a:solidFill>
              </a:rPr>
              <a:t>40 </a:t>
            </a:r>
            <a:r>
              <a:rPr lang="it-IT" sz="3000" dirty="0">
                <a:solidFill>
                  <a:srgbClr val="FF0000"/>
                </a:solidFill>
              </a:rPr>
              <a:t>bombe nucleari</a:t>
            </a:r>
            <a:r>
              <a:rPr lang="it-IT" sz="3000" dirty="0"/>
              <a:t> (</a:t>
            </a:r>
            <a:r>
              <a:rPr lang="it-IT" sz="3000" dirty="0" err="1"/>
              <a:t>Ghedi</a:t>
            </a:r>
            <a:r>
              <a:rPr lang="it-IT" sz="3000" dirty="0"/>
              <a:t> (BS) e Aviano (PN)). </a:t>
            </a:r>
          </a:p>
          <a:p>
            <a:pPr indent="-257175">
              <a:spcBef>
                <a:spcPts val="900"/>
              </a:spcBef>
            </a:pPr>
            <a:r>
              <a:rPr lang="it-IT" sz="3000" dirty="0"/>
              <a:t>Per usarle, gli ufficiali italiani hanno la doppia chiave con gli ufficiali USA.</a:t>
            </a:r>
          </a:p>
          <a:p>
            <a:pPr indent="-257175">
              <a:spcBef>
                <a:spcPts val="900"/>
              </a:spcBef>
            </a:pPr>
            <a:r>
              <a:rPr lang="it-IT" sz="3000" dirty="0"/>
              <a:t>Ma tutto ciò è </a:t>
            </a:r>
            <a:r>
              <a:rPr lang="it-IT" sz="3000" dirty="0">
                <a:solidFill>
                  <a:srgbClr val="FF0000"/>
                </a:solidFill>
              </a:rPr>
              <a:t>contro l’art. 11 </a:t>
            </a:r>
            <a:r>
              <a:rPr lang="it-IT" sz="3000" dirty="0"/>
              <a:t>della nostra Costituzione (“L’Italia ripudia la </a:t>
            </a:r>
            <a:r>
              <a:rPr lang="it-IT" sz="3000" dirty="0" err="1"/>
              <a:t>guerra…</a:t>
            </a:r>
            <a:r>
              <a:rPr lang="it-IT" sz="3000" dirty="0"/>
              <a:t>”).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72008"/>
            <a:ext cx="8363272" cy="1124744"/>
          </a:xfrm>
        </p:spPr>
        <p:txBody>
          <a:bodyPr/>
          <a:lstStyle/>
          <a:p>
            <a:r>
              <a:rPr lang="it-IT" dirty="0"/>
              <a:t>Dalla </a:t>
            </a:r>
            <a:r>
              <a:rPr lang="it-IT" dirty="0">
                <a:solidFill>
                  <a:srgbClr val="FF0000"/>
                </a:solidFill>
              </a:rPr>
              <a:t>sola razionalità </a:t>
            </a:r>
            <a:r>
              <a:rPr lang="it-IT" dirty="0"/>
              <a:t>alla </a:t>
            </a:r>
            <a:r>
              <a:rPr lang="it-IT" dirty="0">
                <a:solidFill>
                  <a:srgbClr val="0000FF"/>
                </a:solidFill>
              </a:rPr>
              <a:t>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/>
          <a:lstStyle/>
          <a:p>
            <a:pPr indent="-257175"/>
            <a:r>
              <a:rPr lang="it-IT" dirty="0">
                <a:solidFill>
                  <a:srgbClr val="FF0000"/>
                </a:solidFill>
              </a:rPr>
              <a:t>Assurdità della ragione</a:t>
            </a:r>
            <a:r>
              <a:rPr lang="it-IT" dirty="0"/>
              <a:t>: il suicidio globale.</a:t>
            </a:r>
          </a:p>
          <a:p>
            <a:pPr indent="-257175"/>
            <a:r>
              <a:rPr lang="it-IT" dirty="0"/>
              <a:t>“Non so come si combatterà la 3° guerra mondiale; ma la 4° sì: con pietre e bastoni”.</a:t>
            </a:r>
          </a:p>
          <a:p>
            <a:pPr indent="-257175"/>
            <a:r>
              <a:rPr lang="it-IT" dirty="0"/>
              <a:t>Contro la banalità del Male Assoluto</a:t>
            </a:r>
          </a:p>
          <a:p>
            <a:pPr indent="-257175"/>
            <a:r>
              <a:rPr lang="it-IT" dirty="0"/>
              <a:t>La scienza da sola non sempre sa rimediare ai guasti che commette.</a:t>
            </a:r>
          </a:p>
          <a:p>
            <a:pPr indent="-257175"/>
            <a:r>
              <a:rPr lang="it-IT" dirty="0">
                <a:solidFill>
                  <a:srgbClr val="00B050"/>
                </a:solidFill>
              </a:rPr>
              <a:t>Creare </a:t>
            </a:r>
            <a:r>
              <a:rPr lang="it-IT" u="sng" dirty="0">
                <a:solidFill>
                  <a:srgbClr val="00B050"/>
                </a:solidFill>
              </a:rPr>
              <a:t>un tabù storico per l’umanità</a:t>
            </a:r>
            <a:r>
              <a:rPr lang="it-IT" dirty="0"/>
              <a:t>: </a:t>
            </a:r>
          </a:p>
          <a:p>
            <a:pPr>
              <a:buNone/>
            </a:pPr>
            <a:r>
              <a:rPr lang="it-IT" sz="3600" dirty="0">
                <a:solidFill>
                  <a:srgbClr val="FF0000"/>
                </a:solidFill>
              </a:rPr>
              <a:t>		</a:t>
            </a:r>
            <a:r>
              <a:rPr lang="it-IT" sz="3600" dirty="0">
                <a:solidFill>
                  <a:srgbClr val="00B050"/>
                </a:solidFill>
              </a:rPr>
              <a:t>Fuori le armi nucleari dalla storia!</a:t>
            </a:r>
          </a:p>
          <a:p>
            <a:pPr>
              <a:buNone/>
            </a:pPr>
            <a:r>
              <a:rPr lang="it-IT" dirty="0">
                <a:solidFill>
                  <a:srgbClr val="00B050"/>
                </a:solidFill>
              </a:rPr>
              <a:t>			</a:t>
            </a:r>
            <a:r>
              <a:rPr lang="it-IT" sz="4400" dirty="0">
                <a:solidFill>
                  <a:srgbClr val="00B050"/>
                </a:solidFill>
              </a:rPr>
              <a:t>Mai più Hiroshima!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Gli scienziati</a:t>
            </a:r>
            <a:r>
              <a:rPr lang="it-IT" dirty="0"/>
              <a:t>: chi sono?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16832"/>
            <a:ext cx="8579296" cy="4781128"/>
          </a:xfrm>
        </p:spPr>
        <p:txBody>
          <a:bodyPr/>
          <a:lstStyle/>
          <a:p>
            <a:pPr marL="266700" indent="-266700">
              <a:spcAft>
                <a:spcPts val="600"/>
              </a:spcAft>
            </a:pPr>
            <a:r>
              <a:rPr lang="it-IT" dirty="0"/>
              <a:t>Si stima che in USA e Russia il </a:t>
            </a:r>
            <a:r>
              <a:rPr lang="it-IT" b="1" dirty="0"/>
              <a:t>50% </a:t>
            </a:r>
            <a:r>
              <a:rPr lang="it-IT" dirty="0"/>
              <a:t>degli scienziati lavora direttamente per il militare (</a:t>
            </a:r>
            <a:r>
              <a:rPr lang="it-IT" dirty="0" err="1"/>
              <a:t>E.L.</a:t>
            </a:r>
            <a:r>
              <a:rPr lang="it-IT" dirty="0"/>
              <a:t> </a:t>
            </a:r>
            <a:r>
              <a:rPr lang="it-IT" dirty="0" err="1"/>
              <a:t>Woollett</a:t>
            </a:r>
            <a:r>
              <a:rPr lang="it-IT" dirty="0"/>
              <a:t>: </a:t>
            </a:r>
            <a:r>
              <a:rPr lang="it-IT" b="1" dirty="0"/>
              <a:t>Fisica e guerra moderna: </a:t>
            </a:r>
            <a:br>
              <a:rPr lang="it-IT" b="1" dirty="0"/>
            </a:br>
            <a:r>
              <a:rPr lang="it-IT" b="1" dirty="0"/>
              <a:t>il silenzio imbarazzante, </a:t>
            </a:r>
            <a:r>
              <a:rPr lang="it-IT" sz="2000" i="1" dirty="0"/>
              <a:t>Am. J. </a:t>
            </a:r>
            <a:r>
              <a:rPr lang="it-IT" sz="2000" i="1" dirty="0" err="1"/>
              <a:t>Ph</a:t>
            </a:r>
            <a:r>
              <a:rPr lang="it-IT" sz="2000" i="1" dirty="0"/>
              <a:t>.,</a:t>
            </a:r>
            <a:r>
              <a:rPr lang="it-IT" sz="2000" dirty="0"/>
              <a:t> 48, 1980, 104</a:t>
            </a:r>
            <a:r>
              <a:rPr lang="it-IT" dirty="0"/>
              <a:t>).</a:t>
            </a:r>
          </a:p>
          <a:p>
            <a:pPr marL="266700" indent="-266700">
              <a:spcAft>
                <a:spcPts val="600"/>
              </a:spcAft>
            </a:pPr>
            <a:r>
              <a:rPr lang="it-IT" dirty="0"/>
              <a:t>L’altra metà è in gran parte disimpegnata. </a:t>
            </a:r>
          </a:p>
          <a:p>
            <a:pPr marL="266700" indent="-266700">
              <a:spcAft>
                <a:spcPts val="600"/>
              </a:spcAft>
            </a:pPr>
            <a:r>
              <a:rPr lang="it-IT" dirty="0"/>
              <a:t>Solo una minoranza si impegna in qualche modo sul problema delle armi nucleari. </a:t>
            </a:r>
          </a:p>
          <a:p>
            <a:pPr marL="266700" indent="-266700">
              <a:spcAft>
                <a:spcPts val="600"/>
              </a:spcAft>
            </a:pPr>
            <a:r>
              <a:rPr lang="it-IT" dirty="0"/>
              <a:t>Ma come?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it-IT" sz="3200" dirty="0"/>
              <a:t>Lo scienziato che si occupa di armi nucleari può avere </a:t>
            </a:r>
            <a:r>
              <a:rPr lang="it-IT" sz="3200" b="1" dirty="0"/>
              <a:t>sei </a:t>
            </a:r>
            <a:r>
              <a:rPr lang="it-IT" sz="3200" dirty="0"/>
              <a:t>cappelli </a:t>
            </a:r>
          </a:p>
        </p:txBody>
      </p:sp>
      <p:pic>
        <p:nvPicPr>
          <p:cNvPr id="1026" name="Picture 2" descr="Sei cappelli per pensare – Umberto Santuc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68863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92696"/>
          </a:xfrm>
        </p:spPr>
        <p:txBody>
          <a:bodyPr/>
          <a:lstStyle/>
          <a:p>
            <a:r>
              <a:rPr lang="it-IT" sz="3400" dirty="0">
                <a:cs typeface="Times New Roman" pitchFamily="18" charset="0"/>
              </a:rPr>
              <a:t>I </a:t>
            </a:r>
            <a:r>
              <a:rPr lang="it-IT" sz="3600" b="1" dirty="0">
                <a:cs typeface="Times New Roman" pitchFamily="18" charset="0"/>
              </a:rPr>
              <a:t>sei</a:t>
            </a:r>
            <a:r>
              <a:rPr lang="it-IT" sz="3400" dirty="0">
                <a:cs typeface="Times New Roman" pitchFamily="18" charset="0"/>
              </a:rPr>
              <a:t> cappelli dello scienziato sul nucleare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6024" y="908720"/>
            <a:ext cx="8676456" cy="5832648"/>
          </a:xfrm>
        </p:spPr>
        <p:txBody>
          <a:bodyPr/>
          <a:lstStyle/>
          <a:p>
            <a:pPr indent="-257175"/>
            <a:r>
              <a:rPr lang="it-IT" sz="2500" u="sng" dirty="0"/>
              <a:t>Militare</a:t>
            </a:r>
            <a:r>
              <a:rPr lang="it-IT" sz="2500" dirty="0"/>
              <a:t>: difendo la Patria con i miei mezzi intellettuali </a:t>
            </a:r>
            <a:br>
              <a:rPr lang="it-IT" sz="2500" dirty="0"/>
            </a:br>
            <a:r>
              <a:rPr lang="it-IT" sz="2500" dirty="0"/>
              <a:t>così come fa </a:t>
            </a:r>
            <a:r>
              <a:rPr lang="it-IT" sz="2500" i="1" dirty="0"/>
              <a:t>un soldato col fucile</a:t>
            </a:r>
            <a:r>
              <a:rPr lang="it-IT" sz="2500" dirty="0"/>
              <a:t>.</a:t>
            </a:r>
          </a:p>
          <a:p>
            <a:pPr indent="-257175"/>
            <a:r>
              <a:rPr lang="it-IT" sz="2500" u="sng" dirty="0"/>
              <a:t>Einstein-Russell</a:t>
            </a:r>
            <a:r>
              <a:rPr lang="it-IT" sz="2500" dirty="0"/>
              <a:t>, sentiamo il solo dovere di informare </a:t>
            </a:r>
            <a:br>
              <a:rPr lang="it-IT" sz="2500" dirty="0"/>
            </a:br>
            <a:r>
              <a:rPr lang="it-IT" sz="2500" dirty="0"/>
              <a:t>e avvertire sui </a:t>
            </a:r>
            <a:r>
              <a:rPr lang="it-IT" sz="2500" i="1" dirty="0"/>
              <a:t>pericoli delle bombe</a:t>
            </a:r>
            <a:r>
              <a:rPr lang="it-IT" sz="2500" dirty="0"/>
              <a:t>.</a:t>
            </a:r>
          </a:p>
          <a:p>
            <a:pPr indent="-257175"/>
            <a:r>
              <a:rPr lang="it-IT" sz="2500" u="sng" dirty="0" err="1"/>
              <a:t>Mov</a:t>
            </a:r>
            <a:r>
              <a:rPr lang="it-IT" sz="2500" u="sng" dirty="0"/>
              <a:t>. </a:t>
            </a:r>
            <a:r>
              <a:rPr lang="it-IT" sz="2500" u="sng" dirty="0" err="1"/>
              <a:t>Pugwash</a:t>
            </a:r>
            <a:r>
              <a:rPr lang="it-IT" sz="2500" dirty="0"/>
              <a:t>: collaboriamo con Stati e Ambasciatori </a:t>
            </a:r>
            <a:br>
              <a:rPr lang="it-IT" sz="2500" dirty="0"/>
            </a:br>
            <a:r>
              <a:rPr lang="it-IT" sz="2500" dirty="0"/>
              <a:t>per le </a:t>
            </a:r>
            <a:r>
              <a:rPr lang="it-IT" sz="2500" i="1" dirty="0"/>
              <a:t>trattative internazionali</a:t>
            </a:r>
            <a:r>
              <a:rPr lang="it-IT" sz="2500" dirty="0"/>
              <a:t>. </a:t>
            </a:r>
          </a:p>
          <a:p>
            <a:pPr algn="just">
              <a:buNone/>
            </a:pPr>
            <a:r>
              <a:rPr lang="it-IT" sz="2800" dirty="0"/>
              <a:t>	</a:t>
            </a:r>
            <a:r>
              <a:rPr lang="it-IT" sz="2800" u="sng" dirty="0">
                <a:solidFill>
                  <a:srgbClr val="FF0000"/>
                </a:solidFill>
              </a:rPr>
              <a:t>					        </a:t>
            </a:r>
            <a:r>
              <a:rPr lang="it-IT" sz="2800" i="1" u="sng" dirty="0">
                <a:solidFill>
                  <a:srgbClr val="FF0000"/>
                </a:solidFill>
                <a:latin typeface="Comic Sans MS" pitchFamily="66" charset="0"/>
              </a:rPr>
              <a:t>Scienza: neutrale</a:t>
            </a:r>
          </a:p>
          <a:p>
            <a:pPr algn="just">
              <a:buNone/>
            </a:pPr>
            <a:r>
              <a:rPr lang="it-IT" sz="2800" i="1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it-IT" sz="2800" i="1" u="sng" dirty="0">
                <a:solidFill>
                  <a:srgbClr val="00B050"/>
                </a:solidFill>
                <a:latin typeface="Comic Sans MS" pitchFamily="66" charset="0"/>
              </a:rPr>
              <a:t>				 Scienza: per e con il popolo</a:t>
            </a:r>
          </a:p>
          <a:p>
            <a:pPr indent="-257175">
              <a:spcBef>
                <a:spcPts val="1200"/>
              </a:spcBef>
            </a:pPr>
            <a:r>
              <a:rPr lang="it-IT" sz="2500" u="sng" spc="-30" dirty="0" err="1"/>
              <a:t>Born</a:t>
            </a:r>
            <a:r>
              <a:rPr lang="it-IT" sz="2500" spc="-30" dirty="0"/>
              <a:t>: ci sentiamo </a:t>
            </a:r>
            <a:r>
              <a:rPr lang="it-IT" sz="2500" i="1" spc="-30" dirty="0"/>
              <a:t>responsabili delle armi e ci impegniamo</a:t>
            </a:r>
            <a:r>
              <a:rPr lang="it-IT" sz="2500" i="1" dirty="0"/>
              <a:t> </a:t>
            </a:r>
            <a:r>
              <a:rPr lang="it-IT" sz="2500" dirty="0"/>
              <a:t>anche a costo di perdere finanziamenti per le ricerche.</a:t>
            </a:r>
          </a:p>
          <a:p>
            <a:pPr indent="-257175">
              <a:spcBef>
                <a:spcPts val="600"/>
              </a:spcBef>
            </a:pPr>
            <a:r>
              <a:rPr lang="it-IT" sz="2500" u="sng" dirty="0"/>
              <a:t>Rasetti</a:t>
            </a:r>
            <a:r>
              <a:rPr lang="it-IT" sz="2500" dirty="0"/>
              <a:t>: obiettiamo a questa “</a:t>
            </a:r>
            <a:r>
              <a:rPr lang="it-IT" sz="2500" i="1" dirty="0"/>
              <a:t>fisica venduta al diavolo</a:t>
            </a:r>
            <a:r>
              <a:rPr lang="it-IT" sz="2500" dirty="0"/>
              <a:t>”.  </a:t>
            </a:r>
          </a:p>
          <a:p>
            <a:pPr indent="-257175">
              <a:spcBef>
                <a:spcPts val="600"/>
              </a:spcBef>
            </a:pPr>
            <a:r>
              <a:rPr lang="it-IT" sz="2500" u="sng" dirty="0" err="1"/>
              <a:t>Pauling</a:t>
            </a:r>
            <a:r>
              <a:rPr lang="it-IT" sz="2500" dirty="0"/>
              <a:t> (2 premi Nobel): ci </a:t>
            </a:r>
            <a:r>
              <a:rPr lang="it-IT" sz="2500" dirty="0" smtClean="0"/>
              <a:t>impegniamo </a:t>
            </a:r>
            <a:r>
              <a:rPr lang="it-IT" sz="2500" dirty="0"/>
              <a:t>nel </a:t>
            </a:r>
            <a:r>
              <a:rPr lang="it-IT" sz="2500" i="1" dirty="0"/>
              <a:t>movimento antinucleare</a:t>
            </a:r>
            <a:r>
              <a:rPr lang="it-IT" sz="2500" dirty="0"/>
              <a:t> mettendo la nostra scienza al suo servizio</a:t>
            </a:r>
            <a:r>
              <a:rPr lang="it-IT" sz="2500" i="1" dirty="0"/>
              <a:t>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5930"/>
            <a:ext cx="8229600" cy="1218854"/>
          </a:xfrm>
        </p:spPr>
        <p:txBody>
          <a:bodyPr/>
          <a:lstStyle/>
          <a:p>
            <a:r>
              <a:rPr lang="it-IT" dirty="0"/>
              <a:t>Nascita dell’Organizzazione delle Nazioni Unite (1945)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824536"/>
          </a:xfrm>
        </p:spPr>
        <p:txBody>
          <a:bodyPr/>
          <a:lstStyle/>
          <a:p>
            <a:pPr indent="-257175"/>
            <a:r>
              <a:rPr lang="it-IT" sz="2800" dirty="0"/>
              <a:t>Dopo l’</a:t>
            </a:r>
            <a:r>
              <a:rPr lang="it-IT" sz="2800" dirty="0">
                <a:solidFill>
                  <a:srgbClr val="00B050"/>
                </a:solidFill>
              </a:rPr>
              <a:t>orrore dei popoli </a:t>
            </a:r>
            <a:r>
              <a:rPr lang="it-IT" sz="2800" dirty="0"/>
              <a:t>per Hiroshima                     </a:t>
            </a:r>
            <a:r>
              <a:rPr lang="it-IT" sz="2800" dirty="0">
                <a:solidFill>
                  <a:srgbClr val="FF0000"/>
                </a:solidFill>
              </a:rPr>
              <a:t>gli Stati </a:t>
            </a:r>
            <a:r>
              <a:rPr lang="it-IT" sz="2800" dirty="0"/>
              <a:t>si sono fatti carico di costruire l’ONU.</a:t>
            </a:r>
          </a:p>
          <a:p>
            <a:pPr indent="-257175">
              <a:spcBef>
                <a:spcPts val="1200"/>
              </a:spcBef>
            </a:pPr>
            <a:r>
              <a:rPr lang="it-IT" sz="2800" dirty="0"/>
              <a:t>Il Preambolo della sua Costituzione dice: </a:t>
            </a:r>
          </a:p>
          <a:p>
            <a:pPr marL="541338" indent="0">
              <a:spcBef>
                <a:spcPts val="0"/>
              </a:spcBef>
              <a:buNone/>
            </a:pPr>
            <a:r>
              <a:rPr lang="it-IT" sz="2600" i="1" dirty="0"/>
              <a:t>“Noi popoli delle Nazioni Unite [siamo] determinati a salvare le nuove generazioni dal flagello della guerra</a:t>
            </a:r>
            <a:r>
              <a:rPr lang="it-IT" sz="2600" dirty="0"/>
              <a:t>”. </a:t>
            </a:r>
          </a:p>
          <a:p>
            <a:pPr indent="-257175">
              <a:spcBef>
                <a:spcPts val="1200"/>
              </a:spcBef>
            </a:pPr>
            <a:r>
              <a:rPr lang="it-IT" sz="2800" dirty="0"/>
              <a:t>La prima risoluzione dell’Assemblea ONU (24/1/46) chiedeva </a:t>
            </a:r>
          </a:p>
          <a:p>
            <a:pPr marL="541338" lvl="1" indent="0">
              <a:spcBef>
                <a:spcPts val="0"/>
              </a:spcBef>
              <a:buNone/>
            </a:pPr>
            <a:r>
              <a:rPr lang="it-IT" sz="2600" i="1" dirty="0"/>
              <a:t>“l’eliminazione dagli armamenti nazionali delle </a:t>
            </a:r>
            <a:br>
              <a:rPr lang="it-IT" sz="2600" i="1" dirty="0"/>
            </a:br>
            <a:r>
              <a:rPr lang="it-IT" sz="2600" i="1" dirty="0"/>
              <a:t>armi atomiche e di tutte le altre armi importanti adattabili alla distruzione di massa”.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8928992" cy="1143000"/>
          </a:xfrm>
        </p:spPr>
        <p:txBody>
          <a:bodyPr/>
          <a:lstStyle/>
          <a:p>
            <a:r>
              <a:rPr lang="it-IT" dirty="0"/>
              <a:t>L’ONU è sottoposto alla </a:t>
            </a:r>
            <a:br>
              <a:rPr lang="it-IT" dirty="0"/>
            </a:br>
            <a:r>
              <a:rPr lang="it-IT" dirty="0"/>
              <a:t>politica estera delle superpotenze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608512"/>
          </a:xfrm>
        </p:spPr>
        <p:txBody>
          <a:bodyPr/>
          <a:lstStyle/>
          <a:p>
            <a:r>
              <a:rPr lang="it-IT" sz="3600" dirty="0"/>
              <a:t>Ma poi, contro gli artt. 43-46, nessuno Stato ha ceduto all’ONU parte delle sue FF.AA. in maniera </a:t>
            </a:r>
            <a:r>
              <a:rPr lang="it-IT" sz="3600" i="1" dirty="0"/>
              <a:t>permanente</a:t>
            </a:r>
            <a:r>
              <a:rPr lang="it-IT" sz="3600" dirty="0"/>
              <a:t>.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Oggi </a:t>
            </a:r>
            <a:r>
              <a:rPr lang="it-IT" sz="3600" dirty="0"/>
              <a:t>il bilancio regolare dell’ONU è di </a:t>
            </a:r>
            <a:r>
              <a:rPr lang="it-IT" sz="3600" b="1" dirty="0"/>
              <a:t>1,3 </a:t>
            </a:r>
            <a:r>
              <a:rPr lang="it-IT" sz="3600" b="1" dirty="0" err="1"/>
              <a:t>Mld</a:t>
            </a:r>
            <a:r>
              <a:rPr lang="it-IT" sz="3600" b="1" dirty="0"/>
              <a:t> $ </a:t>
            </a:r>
            <a:r>
              <a:rPr lang="it-IT" sz="3600" dirty="0"/>
              <a:t>contro </a:t>
            </a:r>
            <a:r>
              <a:rPr lang="it-IT" sz="3600" b="1" dirty="0"/>
              <a:t>1700 </a:t>
            </a:r>
            <a:r>
              <a:rPr lang="it-IT" sz="3600" b="1" dirty="0" err="1"/>
              <a:t>Mld</a:t>
            </a:r>
            <a:r>
              <a:rPr lang="it-IT" sz="3600" b="1" dirty="0"/>
              <a:t> $ di </a:t>
            </a:r>
            <a:r>
              <a:rPr lang="it-IT" sz="3600" dirty="0"/>
              <a:t>spese mondiali per armi (per le nucleari: </a:t>
            </a:r>
            <a:r>
              <a:rPr lang="it-IT" sz="3600" b="1" dirty="0"/>
              <a:t>72</a:t>
            </a:r>
            <a:r>
              <a:rPr lang="it-IT" sz="3600" dirty="0"/>
              <a:t> ).</a:t>
            </a:r>
          </a:p>
          <a:p>
            <a:pPr>
              <a:spcBef>
                <a:spcPts val="1200"/>
              </a:spcBef>
            </a:pPr>
            <a:r>
              <a:rPr lang="it-IT" sz="3600" dirty="0"/>
              <a:t>Le potenze nucleari si sono date </a:t>
            </a:r>
            <a:r>
              <a:rPr lang="it-IT" sz="3600" b="1" dirty="0"/>
              <a:t>per “</a:t>
            </a:r>
            <a:r>
              <a:rPr lang="it-IT" sz="3600" b="1" u="sng" dirty="0"/>
              <a:t>difesa</a:t>
            </a:r>
            <a:r>
              <a:rPr lang="it-IT" sz="3600" b="1" dirty="0"/>
              <a:t>” il </a:t>
            </a:r>
            <a:r>
              <a:rPr lang="it-IT" sz="3600" b="1" u="sng" dirty="0">
                <a:solidFill>
                  <a:srgbClr val="FF0000"/>
                </a:solidFill>
              </a:rPr>
              <a:t>contro</a:t>
            </a:r>
            <a:r>
              <a:rPr lang="it-IT" sz="3600" b="1" dirty="0">
                <a:solidFill>
                  <a:srgbClr val="FF0000"/>
                </a:solidFill>
              </a:rPr>
              <a:t> attacco nucleare</a:t>
            </a:r>
            <a:r>
              <a:rPr lang="it-IT" sz="3600" b="1" dirty="0"/>
              <a:t>.  </a:t>
            </a:r>
          </a:p>
          <a:p>
            <a:endParaRPr lang="it-IT" sz="3600" dirty="0"/>
          </a:p>
          <a:p>
            <a:pPr>
              <a:buNone/>
            </a:pPr>
            <a:r>
              <a:rPr lang="it-IT" sz="3600" dirty="0"/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/>
              <a:t>Le tre vie </a:t>
            </a:r>
          </a:p>
          <a:p>
            <a:pPr algn="ctr">
              <a:buNone/>
            </a:pPr>
            <a:r>
              <a:rPr lang="it-IT" dirty="0"/>
              <a:t>per risolvere il problema delle armi nucleari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5194</TotalTime>
  <Words>961</Words>
  <Application>Microsoft Office PowerPoint</Application>
  <PresentationFormat>Presentazione su schermo (4:3)</PresentationFormat>
  <Paragraphs>153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Struttura predefinita</vt:lpstr>
      <vt:lpstr>    IL TRATTATO CHE BANDISCE  LE  ARMI  NUCLEARI  (TBNW)  La Via Etica si è unita alla Via Popolare e fa politica tra gli Stati     </vt:lpstr>
      <vt:lpstr>Indice </vt:lpstr>
      <vt:lpstr>2° premessa: La debolezza dell’ONU</vt:lpstr>
      <vt:lpstr>Gli scienziati: chi sono?</vt:lpstr>
      <vt:lpstr>Lo scienziato che si occupa di armi nucleari può avere sei cappelli </vt:lpstr>
      <vt:lpstr>I sei cappelli dello scienziato sul nucleare</vt:lpstr>
      <vt:lpstr>Nascita dell’Organizzazione delle Nazioni Unite (1945)</vt:lpstr>
      <vt:lpstr>L’ONU è sottoposto alla  politica estera delle superpotenze</vt:lpstr>
      <vt:lpstr>Diapositiva 9</vt:lpstr>
      <vt:lpstr>(1953) La via statale: la razionalità  1° Gli oppositori sono attori razionali   2° Trattati internazionali  3° Atomi per la Pace       Cioè: Addomesticare King-Kong      </vt:lpstr>
      <vt:lpstr>Il concetto statale di difesa nucleare: ritorsione (vendetta?) Mutua Distruzione Assicurata</vt:lpstr>
      <vt:lpstr>Lo Stato si difende con armi nucleari:  Fino a quanti morti subìti reagire?</vt:lpstr>
      <vt:lpstr>La proliferazione verticale  USA e URSS (1945-1993)</vt:lpstr>
      <vt:lpstr>(1958) La via delle lotte popolari  Dopo quelle USA guidate dal chimico Pauling: Bando dei test nucleari  in atmosfera (1963)</vt:lpstr>
      <vt:lpstr>(1965) La via etica  </vt:lpstr>
      <vt:lpstr>1970: Trattato di non proliferazione nucleare (NPT) </vt:lpstr>
      <vt:lpstr>Trattato di non proliferazione nucleare: la promessa mancata</vt:lpstr>
      <vt:lpstr>(1979) Con gli euromissili (per l’Italia a Comiso)  la strategia di uno scontro da 200 milioni di morti in Europa passava alla strategia della distruzione totale.</vt:lpstr>
      <vt:lpstr>Proliferazione nucleare orizzontale </vt:lpstr>
      <vt:lpstr>2021: Stati e armi nucleari </vt:lpstr>
      <vt:lpstr>I popoli e le zone denuclearizzate</vt:lpstr>
      <vt:lpstr>Trattati e  le rivoluzioni popolari del 1989</vt:lpstr>
      <vt:lpstr>1996 Parere pilatesco del Tribunale  Internazionale di Giustizia dell’Aia </vt:lpstr>
      <vt:lpstr>1999: Nuova dottrina nucleare USA e NATO</vt:lpstr>
      <vt:lpstr>Ma quale controllo statale? </vt:lpstr>
      <vt:lpstr>Israele fuori controllo </vt:lpstr>
      <vt:lpstr>Quanti minuti per la reazione?</vt:lpstr>
      <vt:lpstr>Il suicidio: L’inverno nucleare</vt:lpstr>
      <vt:lpstr> (2009) Obama a Praga   “Un mondo libero da armi nucleari!” Ma poi, quali fatti? </vt:lpstr>
      <vt:lpstr>Diapositiva 30</vt:lpstr>
      <vt:lpstr>2007: International Campaign  to Abolish Nuclear Weapons (ICAN) </vt:lpstr>
      <vt:lpstr>Il Trattato per il bando (TPNW)</vt:lpstr>
      <vt:lpstr>La reazione degli Stati nucleari</vt:lpstr>
      <vt:lpstr>L’attuale braccio di ferro</vt:lpstr>
      <vt:lpstr>E… l’Italia?</vt:lpstr>
      <vt:lpstr>Dalla sola razionalità alla etica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NOMS DONNÉS PAR NICOLAS DE CUES À DIEU:  LEUR PROGRESSIVE PRÉCISION LOGIQUE</dc:title>
  <dc:creator>Antonino Drago</dc:creator>
  <cp:lastModifiedBy>.</cp:lastModifiedBy>
  <cp:revision>342</cp:revision>
  <dcterms:created xsi:type="dcterms:W3CDTF">2013-04-10T07:46:12Z</dcterms:created>
  <dcterms:modified xsi:type="dcterms:W3CDTF">2021-11-04T11:23:42Z</dcterms:modified>
</cp:coreProperties>
</file>