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oboto"/>
      <p:regular r:id="rId46"/>
      <p:bold r:id="rId47"/>
      <p:italic r:id="rId48"/>
      <p:boldItalic r:id="rId49"/>
    </p:embeddedFont>
    <p:embeddedFont>
      <p:font typeface="PT Sans Narrow"/>
      <p:regular r:id="rId50"/>
      <p:bold r:id="rId51"/>
    </p:embeddedFont>
    <p:embeddedFont>
      <p:font typeface="Lora"/>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TSansNarrow-bold.fntdata"/><Relationship Id="rId50" Type="http://schemas.openxmlformats.org/officeDocument/2006/relationships/font" Target="fonts/PTSansNarrow-regular.fntdata"/><Relationship Id="rId53" Type="http://schemas.openxmlformats.org/officeDocument/2006/relationships/font" Target="fonts/Lora-bold.fntdata"/><Relationship Id="rId52" Type="http://schemas.openxmlformats.org/officeDocument/2006/relationships/font" Target="fonts/Lora-regular.fntdata"/><Relationship Id="rId11" Type="http://schemas.openxmlformats.org/officeDocument/2006/relationships/slide" Target="slides/slide6.xml"/><Relationship Id="rId55" Type="http://schemas.openxmlformats.org/officeDocument/2006/relationships/font" Target="fonts/Lora-boldItalic.fntdata"/><Relationship Id="rId10" Type="http://schemas.openxmlformats.org/officeDocument/2006/relationships/slide" Target="slides/slide5.xml"/><Relationship Id="rId54" Type="http://schemas.openxmlformats.org/officeDocument/2006/relationships/font" Target="fonts/Lora-italic.fntdata"/><Relationship Id="rId13" Type="http://schemas.openxmlformats.org/officeDocument/2006/relationships/slide" Target="slides/slide8.xml"/><Relationship Id="rId57" Type="http://schemas.openxmlformats.org/officeDocument/2006/relationships/font" Target="fonts/OpenSans-bold.fntdata"/><Relationship Id="rId12" Type="http://schemas.openxmlformats.org/officeDocument/2006/relationships/slide" Target="slides/slide7.xml"/><Relationship Id="rId56" Type="http://schemas.openxmlformats.org/officeDocument/2006/relationships/font" Target="fonts/OpenSans-regular.fntdata"/><Relationship Id="rId15" Type="http://schemas.openxmlformats.org/officeDocument/2006/relationships/slide" Target="slides/slide10.xml"/><Relationship Id="rId59" Type="http://schemas.openxmlformats.org/officeDocument/2006/relationships/font" Target="fonts/OpenSans-boldItalic.fntdata"/><Relationship Id="rId14" Type="http://schemas.openxmlformats.org/officeDocument/2006/relationships/slide" Target="slides/slide9.xml"/><Relationship Id="rId58"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290355fc6a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290355fc6a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6431dac14fa144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6431dac14fa144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6431dac14fa144d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6431dac14fa144d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90355fc6a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290355fc6a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290355fc6a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290355fc6a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290355fc6a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290355fc6a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290355fc6a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290355fc6a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290355fc6a_4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290355fc6a_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290355fc6a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290355fc6a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290355fc6a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290355fc6a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290355fc6a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290355fc6a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90355fc6a_4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90355fc6a_4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290355fc6a_4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290355fc6a_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290355fc6a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290355fc6a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290355fc6a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290355fc6a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39750b198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39750b198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34331e011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34331e011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4331e011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34331e011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39750b198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39750b198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39750b198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39750b198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39750b1980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39750b1980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290355fc6a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290355fc6a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9750b1980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39750b1980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39750b198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39750b198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39750b198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39750b198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39750b1980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39750b1980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39750b1980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39750b1980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290355fc6a_4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290355fc6a_4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34331e0111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34331e011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34331e0111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34331e0111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290355fc6a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290355fc6a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34331e01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34331e0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290355fc6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290355fc6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2fb65b2e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2fb65b2e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290355fc6a_4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290355fc6a_4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39750b19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39750b19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39750b198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39750b198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39750b198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39750b198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290355fc6a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290355fc6a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marescotti@peacelink.org" TargetMode="External"/><Relationship Id="rId4" Type="http://schemas.openxmlformats.org/officeDocument/2006/relationships/image" Target="../media/image1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hyperlink" Target="http://www.peacelink.it/noeuromissil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mailto:tn_assegnazioni@camera.it" TargetMode="External"/><Relationship Id="rId4" Type="http://schemas.openxmlformats.org/officeDocument/2006/relationships/hyperlink" Target="mailto:petizioni@senato.it" TargetMode="External"/><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peacelink.it/pace/docs/5790.pdf" TargetMode="External"/><Relationship Id="rId4" Type="http://schemas.openxmlformats.org/officeDocument/2006/relationships/image" Target="../media/image11.png"/><Relationship Id="rId5" Type="http://schemas.openxmlformats.org/officeDocument/2006/relationships/hyperlink" Target="http://www.peacelink.it/alber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it.wikipedia.org/wiki/Seconda_guerra_mondiale" TargetMode="External"/><Relationship Id="rId4" Type="http://schemas.openxmlformats.org/officeDocument/2006/relationships/hyperlink" Target="https://it.wikipedia.org/wiki/Presidente_degli_Stati_Uniti" TargetMode="External"/><Relationship Id="rId5" Type="http://schemas.openxmlformats.org/officeDocument/2006/relationships/hyperlink" Target="https://it.wikipedia.org/wiki/Dwight_D._Eisenhower" TargetMode="External"/><Relationship Id="rId6" Type="http://schemas.openxmlformats.org/officeDocument/2006/relationships/hyperlink" Target="https://it.wikipedia.org/wiki/1961" TargetMode="External"/><Relationship Id="rId7"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hyperlink" Target="https://miro.com/app/board/uXjVL3OCpOc=/?share_link_id=45962694623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peacelink.it/economia/a/50514.html" TargetMode="External"/><Relationship Id="rId4" Type="http://schemas.openxmlformats.org/officeDocument/2006/relationships/hyperlink" Target="https://temi.camera.it/leg19DIL/temi/regione-indo-pacifica" TargetMode="External"/><Relationship Id="rId5"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peacelink.it/disarmo/a/50524.html"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peacelink.it/conflitti/a/50585.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peacelink.it/conflitti/a/49264.html" TargetMode="External"/><Relationship Id="rId4" Type="http://schemas.openxmlformats.org/officeDocument/2006/relationships/hyperlink" Target="https://www.peacelink.it/mediawatch/a/49260.html" TargetMode="External"/><Relationship Id="rId5" Type="http://schemas.openxmlformats.org/officeDocument/2006/relationships/hyperlink" Target="https://lists.peacelink.it/disarmo/2022/01/msg00008.html" TargetMode="External"/><Relationship Id="rId6" Type="http://schemas.openxmlformats.org/officeDocument/2006/relationships/hyperlink" Target="https://www.youtube.com/watch?v=zHDPj04F7rg&amp;t=1219s" TargetMode="External"/><Relationship Id="rId7" Type="http://schemas.openxmlformats.org/officeDocument/2006/relationships/image" Target="../media/image24.png"/><Relationship Id="rId8"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mClX0T3QOOY" TargetMode="Externa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agi.it/estero/news/2023-03-06/ucraina-ritiro-da-bakhumt-wagner-battaglia-20374208/" TargetMode="Externa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peacelink.it/mediawatch/a/49405.html"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adnkronos.com/ucraina-luttwak-serve-compromesso-naturale-come-un-plebiscito_71wyxfcy2eaDTJZACniiKi"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peacelink.it/sociale/a/50525.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lists.peacelink.it/pace/2024/09/msg00015.html" TargetMode="External"/><Relationship Id="rId4" Type="http://schemas.openxmlformats.org/officeDocument/2006/relationships/hyperlink" Target="https://ilmanifesto.it/lettere/per-ogni-ucraino-che-ricevera-le-nostre-armi-ve-ne-sono-cinque-che-si-rifiutano-di-combattere" TargetMode="External"/><Relationship Id="rId5"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rid.it/shownews/7045/problemi-e-diserzioni-per-la-155a-brigata-meccanizzata-ucraina" TargetMode="External"/><Relationship Id="rId4" Type="http://schemas.openxmlformats.org/officeDocument/2006/relationships/hyperlink" Target="https://it.euronews.com/my-europe/2024/12/19/possono-semplicemente-prenderti-un-soldato-ucraino-rivela-di-essere-stato-costretto-a-schi" TargetMode="External"/><Relationship Id="rId5" Type="http://schemas.openxmlformats.org/officeDocument/2006/relationships/hyperlink" Target="https://it.euronews.com/2024/11/30/decine-di-migliaia-di-soldati-hanno-disertato-dallesercito-ucraino" TargetMode="External"/><Relationship Id="rId6" Type="http://schemas.openxmlformats.org/officeDocument/2006/relationships/hyperlink" Target="https://it.euronews.com/2025/01/07/kiev-indaga-su-presunte-diserzioni-nella-brigata-ucraina-addestrata-dai-francesi" TargetMode="External"/><Relationship Id="rId7"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peacelink.it/pace/a/50582.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cloud.peacelink.it/s/FeiFdSBcs74o3zy" TargetMode="External"/><Relationship Id="rId4" Type="http://schemas.openxmlformats.org/officeDocument/2006/relationships/image" Target="../media/image20.png"/><Relationship Id="rId5"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it.wikipedia.org/wiki/V%C3%A1clav_Havel" TargetMode="Externa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hyperlink" Target="https://www.amnesty.it/appelli/stop-al-genocidio-di-israele-contro-la-popolazione-palestinese-di-gaza/" TargetMode="External"/><Relationship Id="rId5" Type="http://schemas.openxmlformats.org/officeDocument/2006/relationships/hyperlink" Target="https://www.amnesty.ch/it/news/2025/conflitto-in-medio-oriente-petizione-giustizia-e-riparazione" TargetMode="External"/><Relationship Id="rId6" Type="http://schemas.openxmlformats.org/officeDocument/2006/relationships/hyperlink" Target="https://www.peacelink.it/conflitti/i/4075.html" TargetMode="External"/><Relationship Id="rId7" Type="http://schemas.openxmlformats.org/officeDocument/2006/relationships/hyperlink" Target="https://www.peacelink.it/editoriale/a/50551.html" TargetMode="External"/><Relationship Id="rId8" Type="http://schemas.openxmlformats.org/officeDocument/2006/relationships/hyperlink" Target="https://www.peacelink.it/disarmo/a/50515.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peacelink.it/segnala" TargetMode="External"/><Relationship Id="rId4" Type="http://schemas.openxmlformats.org/officeDocument/2006/relationships/hyperlink" Target="http://www.peacelink.it/associazioni" TargetMode="External"/><Relationship Id="rId5" Type="http://schemas.openxmlformats.org/officeDocument/2006/relationships/image" Target="../media/image32.png"/><Relationship Id="rId6" Type="http://schemas.openxmlformats.org/officeDocument/2006/relationships/hyperlink" Target="http://www.peacelink.it/albert" TargetMode="External"/><Relationship Id="rId7"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sbilanciamoci.info/leconomia-a-mano-armat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mailto:a.marescotti@peacelink.org" TargetMode="External"/><Relationship Id="rId4" Type="http://schemas.openxmlformats.org/officeDocument/2006/relationships/hyperlink" Target="http://www.peacelink.it" TargetMode="External"/><Relationship Id="rId10" Type="http://schemas.openxmlformats.org/officeDocument/2006/relationships/image" Target="../media/image35.jpg"/><Relationship Id="rId9" Type="http://schemas.openxmlformats.org/officeDocument/2006/relationships/hyperlink" Target="http://www.youtube.com/watch?v=K1qTt0J2p4s" TargetMode="External"/><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7.png"/><Relationship Id="rId8" Type="http://schemas.openxmlformats.org/officeDocument/2006/relationships/hyperlink" Target="https://www.facebook.com/adrianade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peacelink.it/disarmo/a/50444.html"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989925" y="1274150"/>
            <a:ext cx="8062200" cy="114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it" sz="3255">
                <a:highlight>
                  <a:srgbClr val="FFFFFF"/>
                </a:highlight>
                <a:latin typeface="Roboto"/>
                <a:ea typeface="Roboto"/>
                <a:cs typeface="Roboto"/>
                <a:sym typeface="Roboto"/>
              </a:rPr>
              <a:t>L’Europa, la Nato e la guerra</a:t>
            </a:r>
            <a:endParaRPr sz="7169"/>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None/>
            </a:pPr>
            <a:r>
              <a:rPr lang="it" sz="2000"/>
              <a:t>Alessandro Marescotti</a:t>
            </a:r>
            <a:endParaRPr sz="2000"/>
          </a:p>
          <a:p>
            <a:pPr indent="0" lvl="0" marL="0" rtl="0" algn="ctr">
              <a:lnSpc>
                <a:spcPct val="80000"/>
              </a:lnSpc>
              <a:spcBef>
                <a:spcPts val="0"/>
              </a:spcBef>
              <a:spcAft>
                <a:spcPts val="0"/>
              </a:spcAft>
              <a:buNone/>
            </a:pPr>
            <a:r>
              <a:rPr lang="it" sz="2000" u="sng">
                <a:solidFill>
                  <a:schemeClr val="hlink"/>
                </a:solidFill>
                <a:hlinkClick r:id="rId3"/>
              </a:rPr>
              <a:t>a.marescotti@peacelink.org</a:t>
            </a:r>
            <a:r>
              <a:rPr lang="it" sz="2000"/>
              <a:t> </a:t>
            </a:r>
            <a:endParaRPr sz="2000"/>
          </a:p>
        </p:txBody>
      </p:sp>
      <p:sp>
        <p:nvSpPr>
          <p:cNvPr id="68" name="Google Shape;68;p13"/>
          <p:cNvSpPr txBox="1"/>
          <p:nvPr/>
        </p:nvSpPr>
        <p:spPr>
          <a:xfrm>
            <a:off x="2053450" y="195850"/>
            <a:ext cx="4954200" cy="7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1800">
                <a:solidFill>
                  <a:schemeClr val="accent1"/>
                </a:solidFill>
                <a:latin typeface="Open Sans"/>
                <a:ea typeface="Open Sans"/>
                <a:cs typeface="Open Sans"/>
                <a:sym typeface="Open Sans"/>
              </a:rPr>
              <a:t>Appunti per una iniziativa comune</a:t>
            </a:r>
            <a:endParaRPr b="1" sz="1800">
              <a:solidFill>
                <a:schemeClr val="accent1"/>
              </a:solidFill>
              <a:latin typeface="Open Sans"/>
              <a:ea typeface="Open Sans"/>
              <a:cs typeface="Open Sans"/>
              <a:sym typeface="Open Sans"/>
            </a:endParaRPr>
          </a:p>
          <a:p>
            <a:pPr indent="0" lvl="0" marL="0" rtl="0" algn="ctr">
              <a:spcBef>
                <a:spcPts val="0"/>
              </a:spcBef>
              <a:spcAft>
                <a:spcPts val="0"/>
              </a:spcAft>
              <a:buNone/>
            </a:pPr>
            <a:r>
              <a:rPr b="1" lang="it" sz="1800">
                <a:solidFill>
                  <a:schemeClr val="accent1"/>
                </a:solidFill>
                <a:latin typeface="Open Sans"/>
                <a:ea typeface="Open Sans"/>
                <a:cs typeface="Open Sans"/>
                <a:sym typeface="Open Sans"/>
              </a:rPr>
              <a:t>25 febbraio 2025 - Lecce </a:t>
            </a:r>
            <a:endParaRPr b="1" sz="1800">
              <a:solidFill>
                <a:schemeClr val="accent1"/>
              </a:solidFill>
              <a:latin typeface="Open Sans"/>
              <a:ea typeface="Open Sans"/>
              <a:cs typeface="Open Sans"/>
              <a:sym typeface="Open Sans"/>
            </a:endParaRPr>
          </a:p>
        </p:txBody>
      </p:sp>
      <p:pic>
        <p:nvPicPr>
          <p:cNvPr id="69" name="Google Shape;69;p13"/>
          <p:cNvPicPr preferRelativeResize="0"/>
          <p:nvPr/>
        </p:nvPicPr>
        <p:blipFill>
          <a:blip r:embed="rId4">
            <a:alphaModFix/>
          </a:blip>
          <a:stretch>
            <a:fillRect/>
          </a:stretch>
        </p:blipFill>
        <p:spPr>
          <a:xfrm>
            <a:off x="530039" y="2787951"/>
            <a:ext cx="2185261" cy="706800"/>
          </a:xfrm>
          <a:prstGeom prst="rect">
            <a:avLst/>
          </a:prstGeom>
          <a:noFill/>
          <a:ln>
            <a:noFill/>
          </a:ln>
        </p:spPr>
      </p:pic>
      <p:pic>
        <p:nvPicPr>
          <p:cNvPr id="70" name="Google Shape;70;p13"/>
          <p:cNvPicPr preferRelativeResize="0"/>
          <p:nvPr/>
        </p:nvPicPr>
        <p:blipFill>
          <a:blip r:embed="rId5">
            <a:alphaModFix/>
          </a:blip>
          <a:stretch>
            <a:fillRect/>
          </a:stretch>
        </p:blipFill>
        <p:spPr>
          <a:xfrm>
            <a:off x="6584000" y="1572775"/>
            <a:ext cx="2090600" cy="2090626"/>
          </a:xfrm>
          <a:prstGeom prst="rect">
            <a:avLst/>
          </a:prstGeom>
          <a:noFill/>
          <a:ln>
            <a:noFill/>
          </a:ln>
        </p:spPr>
      </p:pic>
      <p:sp>
        <p:nvSpPr>
          <p:cNvPr id="71" name="Google Shape;71;p13"/>
          <p:cNvSpPr txBox="1"/>
          <p:nvPr/>
        </p:nvSpPr>
        <p:spPr>
          <a:xfrm>
            <a:off x="2053450" y="4333550"/>
            <a:ext cx="45993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latin typeface="Open Sans"/>
                <a:ea typeface="Open Sans"/>
                <a:cs typeface="Open Sans"/>
                <a:sym typeface="Open Sans"/>
              </a:rPr>
              <a:t>Inquadra il QR-code per scaricare le slide</a:t>
            </a:r>
            <a:endParaRPr sz="1800">
              <a:solidFill>
                <a:schemeClr val="dk2"/>
              </a:solidFill>
              <a:latin typeface="Open Sans"/>
              <a:ea typeface="Open Sans"/>
              <a:cs typeface="Open Sans"/>
              <a:sym typeface="Open Sans"/>
            </a:endParaRPr>
          </a:p>
        </p:txBody>
      </p:sp>
      <p:sp>
        <p:nvSpPr>
          <p:cNvPr id="72" name="Google Shape;72;p13"/>
          <p:cNvSpPr/>
          <p:nvPr/>
        </p:nvSpPr>
        <p:spPr>
          <a:xfrm>
            <a:off x="6752050" y="3552650"/>
            <a:ext cx="1191000" cy="1145700"/>
          </a:xfrm>
          <a:prstGeom prst="bentUpArrow">
            <a:avLst>
              <a:gd fmla="val 25000" name="adj1"/>
              <a:gd fmla="val 25000" name="adj2"/>
              <a:gd fmla="val 25000" name="adj3"/>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Euromissili</a:t>
            </a:r>
            <a:endParaRPr/>
          </a:p>
        </p:txBody>
      </p:sp>
      <p:sp>
        <p:nvSpPr>
          <p:cNvPr id="137" name="Google Shape;137;p22"/>
          <p:cNvSpPr txBox="1"/>
          <p:nvPr>
            <p:ph idx="1" type="body"/>
          </p:nvPr>
        </p:nvSpPr>
        <p:spPr>
          <a:xfrm>
            <a:off x="311700" y="1266325"/>
            <a:ext cx="30093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it"/>
              <a:t>10 luglio 2024 (Tomahawk in Germania)</a:t>
            </a:r>
            <a:endParaRPr/>
          </a:p>
          <a:p>
            <a:pPr indent="-342900" lvl="0" marL="457200" rtl="0" algn="l">
              <a:spcBef>
                <a:spcPts val="0"/>
              </a:spcBef>
              <a:spcAft>
                <a:spcPts val="0"/>
              </a:spcAft>
              <a:buSzPts val="1800"/>
              <a:buChar char="●"/>
            </a:pPr>
            <a:r>
              <a:rPr lang="it"/>
              <a:t>11 luglio 2024 (progetto ELSA, missile europeo per colpire la Russia)</a:t>
            </a:r>
            <a:endParaRPr/>
          </a:p>
          <a:p>
            <a:pPr indent="-342900" lvl="0" marL="457200" rtl="0" algn="l">
              <a:spcBef>
                <a:spcPts val="0"/>
              </a:spcBef>
              <a:spcAft>
                <a:spcPts val="0"/>
              </a:spcAft>
              <a:buSzPts val="1800"/>
              <a:buChar char="●"/>
            </a:pPr>
            <a:r>
              <a:rPr lang="it"/>
              <a:t>Fine definitiva del trattatoINF</a:t>
            </a:r>
            <a:endParaRPr/>
          </a:p>
        </p:txBody>
      </p:sp>
      <p:pic>
        <p:nvPicPr>
          <p:cNvPr id="138" name="Google Shape;138;p22"/>
          <p:cNvPicPr preferRelativeResize="0"/>
          <p:nvPr/>
        </p:nvPicPr>
        <p:blipFill>
          <a:blip r:embed="rId3">
            <a:alphaModFix/>
          </a:blip>
          <a:stretch>
            <a:fillRect/>
          </a:stretch>
        </p:blipFill>
        <p:spPr>
          <a:xfrm>
            <a:off x="3321125" y="772550"/>
            <a:ext cx="5822876" cy="3103175"/>
          </a:xfrm>
          <a:prstGeom prst="rect">
            <a:avLst/>
          </a:prstGeom>
          <a:noFill/>
          <a:ln>
            <a:noFill/>
          </a:ln>
        </p:spPr>
      </p:pic>
      <p:sp>
        <p:nvSpPr>
          <p:cNvPr id="139" name="Google Shape;139;p22"/>
          <p:cNvSpPr txBox="1"/>
          <p:nvPr/>
        </p:nvSpPr>
        <p:spPr>
          <a:xfrm>
            <a:off x="311700" y="4149900"/>
            <a:ext cx="74598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Open Sans"/>
              <a:buChar char="●"/>
            </a:pPr>
            <a:r>
              <a:rPr lang="it" sz="1800">
                <a:solidFill>
                  <a:schemeClr val="dk2"/>
                </a:solidFill>
                <a:latin typeface="Open Sans"/>
                <a:ea typeface="Open Sans"/>
                <a:cs typeface="Open Sans"/>
                <a:sym typeface="Open Sans"/>
              </a:rPr>
              <a:t>Campagna euromissili </a:t>
            </a:r>
            <a:r>
              <a:rPr lang="it" sz="1800" u="sng">
                <a:solidFill>
                  <a:schemeClr val="accent5"/>
                </a:solidFill>
                <a:latin typeface="Open Sans"/>
                <a:ea typeface="Open Sans"/>
                <a:cs typeface="Open Sans"/>
                <a:sym typeface="Open Sans"/>
                <a:hlinkClick r:id="rId4">
                  <a:extLst>
                    <a:ext uri="{A12FA001-AC4F-418D-AE19-62706E023703}">
                      <ahyp:hlinkClr val="tx"/>
                    </a:ext>
                  </a:extLst>
                </a:hlinkClick>
              </a:rPr>
              <a:t>www.peacelink.it/noeuromissili</a:t>
            </a:r>
            <a:r>
              <a:rPr lang="it" sz="1800">
                <a:solidFill>
                  <a:schemeClr val="dk2"/>
                </a:solidFill>
                <a:latin typeface="Open Sans"/>
                <a:ea typeface="Open Sans"/>
                <a:cs typeface="Open Sans"/>
                <a:sym typeface="Open Sans"/>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0"/>
            <a:ext cx="8571300" cy="10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it"/>
              <a:t>La risposta della Russia</a:t>
            </a:r>
            <a:endParaRPr/>
          </a:p>
        </p:txBody>
      </p:sp>
      <p:pic>
        <p:nvPicPr>
          <p:cNvPr id="145" name="Google Shape;145;p23"/>
          <p:cNvPicPr preferRelativeResize="0"/>
          <p:nvPr/>
        </p:nvPicPr>
        <p:blipFill>
          <a:blip r:embed="rId3">
            <a:alphaModFix/>
          </a:blip>
          <a:stretch>
            <a:fillRect/>
          </a:stretch>
        </p:blipFill>
        <p:spPr>
          <a:xfrm>
            <a:off x="1387225" y="1039200"/>
            <a:ext cx="6369550" cy="3824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5393375" y="814800"/>
            <a:ext cx="3489600" cy="942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it"/>
              <a:t>Opinione pubblica</a:t>
            </a:r>
            <a:endParaRPr/>
          </a:p>
          <a:p>
            <a:pPr indent="0" lvl="0" marL="0" rtl="0" algn="ctr">
              <a:spcBef>
                <a:spcPts val="0"/>
              </a:spcBef>
              <a:spcAft>
                <a:spcPts val="0"/>
              </a:spcAft>
              <a:buNone/>
            </a:pPr>
            <a:r>
              <a:rPr lang="it"/>
              <a:t>contro l’escalation</a:t>
            </a:r>
            <a:endParaRPr/>
          </a:p>
        </p:txBody>
      </p:sp>
      <p:pic>
        <p:nvPicPr>
          <p:cNvPr id="151" name="Google Shape;151;p24"/>
          <p:cNvPicPr preferRelativeResize="0"/>
          <p:nvPr/>
        </p:nvPicPr>
        <p:blipFill>
          <a:blip r:embed="rId3">
            <a:alphaModFix/>
          </a:blip>
          <a:stretch>
            <a:fillRect/>
          </a:stretch>
        </p:blipFill>
        <p:spPr>
          <a:xfrm>
            <a:off x="152400" y="221475"/>
            <a:ext cx="4958951" cy="4769624"/>
          </a:xfrm>
          <a:prstGeom prst="rect">
            <a:avLst/>
          </a:prstGeom>
          <a:noFill/>
          <a:ln>
            <a:noFill/>
          </a:ln>
        </p:spPr>
      </p:pic>
      <p:sp>
        <p:nvSpPr>
          <p:cNvPr id="152" name="Google Shape;152;p24"/>
          <p:cNvSpPr txBox="1"/>
          <p:nvPr>
            <p:ph type="title"/>
          </p:nvPr>
        </p:nvSpPr>
        <p:spPr>
          <a:xfrm>
            <a:off x="6279075" y="3117275"/>
            <a:ext cx="1697400" cy="1558500"/>
          </a:xfrm>
          <a:prstGeom prst="rect">
            <a:avLst/>
          </a:prstGeom>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it" sz="6000">
                <a:solidFill>
                  <a:srgbClr val="FFFFFF"/>
                </a:solidFill>
              </a:rPr>
              <a:t>85%</a:t>
            </a:r>
            <a:endParaRPr sz="6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L’opinione pubblica </a:t>
            </a:r>
            <a:endParaRPr/>
          </a:p>
          <a:p>
            <a:pPr indent="0" lvl="0" marL="0" rtl="0" algn="l">
              <a:spcBef>
                <a:spcPts val="0"/>
              </a:spcBef>
              <a:spcAft>
                <a:spcPts val="0"/>
              </a:spcAft>
              <a:buNone/>
            </a:pPr>
            <a:r>
              <a:rPr lang="it"/>
              <a:t>e l’invio delle armi </a:t>
            </a:r>
            <a:endParaRPr/>
          </a:p>
          <a:p>
            <a:pPr indent="0" lvl="0" marL="0" rtl="0" algn="l">
              <a:spcBef>
                <a:spcPts val="0"/>
              </a:spcBef>
              <a:spcAft>
                <a:spcPts val="0"/>
              </a:spcAft>
              <a:buNone/>
            </a:pPr>
            <a:r>
              <a:rPr lang="it"/>
              <a:t>in Ucraina</a:t>
            </a:r>
            <a:endParaRPr/>
          </a:p>
        </p:txBody>
      </p:sp>
      <p:sp>
        <p:nvSpPr>
          <p:cNvPr id="158" name="Google Shape;158;p25"/>
          <p:cNvSpPr txBox="1"/>
          <p:nvPr>
            <p:ph idx="1" type="body"/>
          </p:nvPr>
        </p:nvSpPr>
        <p:spPr>
          <a:xfrm>
            <a:off x="311700" y="2222600"/>
            <a:ext cx="3231000" cy="2346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I sondaggi sono inclementi e preoccupano i governi</a:t>
            </a:r>
            <a:endParaRPr/>
          </a:p>
        </p:txBody>
      </p:sp>
      <p:pic>
        <p:nvPicPr>
          <p:cNvPr id="159" name="Google Shape;159;p25"/>
          <p:cNvPicPr preferRelativeResize="0"/>
          <p:nvPr/>
        </p:nvPicPr>
        <p:blipFill>
          <a:blip r:embed="rId3">
            <a:alphaModFix/>
          </a:blip>
          <a:stretch>
            <a:fillRect/>
          </a:stretch>
        </p:blipFill>
        <p:spPr>
          <a:xfrm>
            <a:off x="4000500" y="0"/>
            <a:ext cx="5015775" cy="5015775"/>
          </a:xfrm>
          <a:prstGeom prst="rect">
            <a:avLst/>
          </a:prstGeom>
          <a:noFill/>
          <a:ln>
            <a:noFill/>
          </a:ln>
        </p:spPr>
      </p:pic>
      <p:sp>
        <p:nvSpPr>
          <p:cNvPr id="160" name="Google Shape;160;p25"/>
          <p:cNvSpPr/>
          <p:nvPr/>
        </p:nvSpPr>
        <p:spPr>
          <a:xfrm>
            <a:off x="928225" y="3372225"/>
            <a:ext cx="2980500" cy="945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6" name="Google Shape;166;p2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26"/>
          <p:cNvPicPr preferRelativeResize="0"/>
          <p:nvPr/>
        </p:nvPicPr>
        <p:blipFill>
          <a:blip r:embed="rId3">
            <a:alphaModFix/>
          </a:blip>
          <a:stretch>
            <a:fillRect/>
          </a:stretch>
        </p:blipFill>
        <p:spPr>
          <a:xfrm>
            <a:off x="0" y="21508"/>
            <a:ext cx="9144002" cy="51004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campagna</a:t>
            </a:r>
            <a:endParaRPr/>
          </a:p>
        </p:txBody>
      </p:sp>
      <p:sp>
        <p:nvSpPr>
          <p:cNvPr id="173" name="Google Shape;173;p27"/>
          <p:cNvSpPr txBox="1"/>
          <p:nvPr>
            <p:ph idx="1" type="body"/>
          </p:nvPr>
        </p:nvSpPr>
        <p:spPr>
          <a:xfrm>
            <a:off x="311700" y="1266325"/>
            <a:ext cx="33417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Il ricorso all’articolo 50 della Costituzione</a:t>
            </a:r>
            <a:endParaRPr/>
          </a:p>
          <a:p>
            <a:pPr indent="0" lvl="0" marL="0" rtl="0" algn="l">
              <a:spcBef>
                <a:spcPts val="1200"/>
              </a:spcBef>
              <a:spcAft>
                <a:spcPts val="0"/>
              </a:spcAft>
              <a:buNone/>
            </a:pPr>
            <a:r>
              <a:rPr lang="it" sz="1500">
                <a:solidFill>
                  <a:srgbClr val="040C28"/>
                </a:solidFill>
                <a:latin typeface="Arial"/>
                <a:ea typeface="Arial"/>
                <a:cs typeface="Arial"/>
                <a:sym typeface="Arial"/>
              </a:rPr>
              <a:t>“Tutti i cittadini possono rivolgere petizioni alle Camere per chiedere provvedimenti legislativi o </a:t>
            </a:r>
            <a:r>
              <a:rPr lang="it" sz="1500">
                <a:solidFill>
                  <a:srgbClr val="040C28"/>
                </a:solidFill>
                <a:highlight>
                  <a:schemeClr val="accent6"/>
                </a:highlight>
                <a:latin typeface="Arial"/>
                <a:ea typeface="Arial"/>
                <a:cs typeface="Arial"/>
                <a:sym typeface="Arial"/>
              </a:rPr>
              <a:t>esporre comuni necessità</a:t>
            </a:r>
            <a:r>
              <a:rPr lang="it" sz="1500">
                <a:solidFill>
                  <a:srgbClr val="040C28"/>
                </a:solidFill>
                <a:latin typeface="Arial"/>
                <a:ea typeface="Arial"/>
                <a:cs typeface="Arial"/>
                <a:sym typeface="Arial"/>
              </a:rPr>
              <a:t>”</a:t>
            </a:r>
            <a:r>
              <a:rPr lang="it" sz="1500">
                <a:solidFill>
                  <a:srgbClr val="1F1F1F"/>
                </a:solidFill>
                <a:highlight>
                  <a:srgbClr val="FFFFFF"/>
                </a:highlight>
                <a:latin typeface="Arial"/>
                <a:ea typeface="Arial"/>
                <a:cs typeface="Arial"/>
                <a:sym typeface="Arial"/>
              </a:rPr>
              <a:t>.</a:t>
            </a:r>
            <a:endParaRPr sz="1500">
              <a:solidFill>
                <a:srgbClr val="1F1F1F"/>
              </a:solidFill>
              <a:highlight>
                <a:srgbClr val="FFFFFF"/>
              </a:highlight>
              <a:latin typeface="Arial"/>
              <a:ea typeface="Arial"/>
              <a:cs typeface="Arial"/>
              <a:sym typeface="Arial"/>
            </a:endParaRPr>
          </a:p>
          <a:p>
            <a:pPr indent="0" lvl="0" marL="0" rtl="0" algn="l">
              <a:spcBef>
                <a:spcPts val="1200"/>
              </a:spcBef>
              <a:spcAft>
                <a:spcPts val="0"/>
              </a:spcAft>
              <a:buNone/>
            </a:pPr>
            <a:r>
              <a:rPr lang="it" sz="1500">
                <a:solidFill>
                  <a:srgbClr val="1F1F1F"/>
                </a:solidFill>
                <a:highlight>
                  <a:srgbClr val="FFFFFF"/>
                </a:highlight>
                <a:latin typeface="Arial"/>
                <a:ea typeface="Arial"/>
                <a:cs typeface="Arial"/>
                <a:sym typeface="Arial"/>
              </a:rPr>
              <a:t>Inviare la petizione a</a:t>
            </a:r>
            <a:endParaRPr sz="1500">
              <a:solidFill>
                <a:srgbClr val="1F1F1F"/>
              </a:solidFill>
              <a:highlight>
                <a:srgbClr val="FFFFFF"/>
              </a:highlight>
              <a:latin typeface="Arial"/>
              <a:ea typeface="Arial"/>
              <a:cs typeface="Arial"/>
              <a:sym typeface="Arial"/>
            </a:endParaRPr>
          </a:p>
          <a:p>
            <a:pPr indent="0" lvl="0" marL="0" rtl="0" algn="l">
              <a:spcBef>
                <a:spcPts val="1200"/>
              </a:spcBef>
              <a:spcAft>
                <a:spcPts val="0"/>
              </a:spcAft>
              <a:buNone/>
            </a:pPr>
            <a:r>
              <a:rPr b="1" lang="it" sz="1500">
                <a:solidFill>
                  <a:schemeClr val="hlink"/>
                </a:solidFill>
                <a:highlight>
                  <a:srgbClr val="FFFFFF"/>
                </a:highlight>
                <a:uFill>
                  <a:noFill/>
                </a:uFill>
                <a:latin typeface="Arial"/>
                <a:ea typeface="Arial"/>
                <a:cs typeface="Arial"/>
                <a:sym typeface="Arial"/>
                <a:hlinkClick r:id="rId3"/>
              </a:rPr>
              <a:t>tn_assegnazioni@camera.it</a:t>
            </a:r>
            <a:r>
              <a:rPr b="1" lang="it" sz="1500">
                <a:solidFill>
                  <a:srgbClr val="1F1F1F"/>
                </a:solidFill>
                <a:highlight>
                  <a:srgbClr val="FFFFFF"/>
                </a:highlight>
                <a:latin typeface="Arial"/>
                <a:ea typeface="Arial"/>
                <a:cs typeface="Arial"/>
                <a:sym typeface="Arial"/>
              </a:rPr>
              <a:t> </a:t>
            </a:r>
            <a:endParaRPr b="1" sz="1500">
              <a:solidFill>
                <a:srgbClr val="1F1F1F"/>
              </a:solidFill>
              <a:highlight>
                <a:srgbClr val="FFFFFF"/>
              </a:highlight>
              <a:latin typeface="Arial"/>
              <a:ea typeface="Arial"/>
              <a:cs typeface="Arial"/>
              <a:sym typeface="Arial"/>
            </a:endParaRPr>
          </a:p>
          <a:p>
            <a:pPr indent="0" lvl="0" marL="0" rtl="0" algn="l">
              <a:spcBef>
                <a:spcPts val="1200"/>
              </a:spcBef>
              <a:spcAft>
                <a:spcPts val="1200"/>
              </a:spcAft>
              <a:buNone/>
            </a:pPr>
            <a:r>
              <a:rPr b="1" lang="it" sz="1500">
                <a:solidFill>
                  <a:schemeClr val="hlink"/>
                </a:solidFill>
                <a:highlight>
                  <a:srgbClr val="FFFFFF"/>
                </a:highlight>
                <a:uFill>
                  <a:noFill/>
                </a:uFill>
                <a:latin typeface="Arial"/>
                <a:ea typeface="Arial"/>
                <a:cs typeface="Arial"/>
                <a:sym typeface="Arial"/>
                <a:hlinkClick r:id="rId4"/>
              </a:rPr>
              <a:t>petizioni@senato.it</a:t>
            </a:r>
            <a:endParaRPr sz="1500">
              <a:solidFill>
                <a:srgbClr val="1F1F1F"/>
              </a:solidFill>
              <a:highlight>
                <a:srgbClr val="FFFFFF"/>
              </a:highlight>
              <a:latin typeface="Arial"/>
              <a:ea typeface="Arial"/>
              <a:cs typeface="Arial"/>
              <a:sym typeface="Arial"/>
            </a:endParaRPr>
          </a:p>
        </p:txBody>
      </p:sp>
      <p:pic>
        <p:nvPicPr>
          <p:cNvPr id="174" name="Google Shape;174;p27"/>
          <p:cNvPicPr preferRelativeResize="0"/>
          <p:nvPr/>
        </p:nvPicPr>
        <p:blipFill>
          <a:blip r:embed="rId5">
            <a:alphaModFix/>
          </a:blip>
          <a:stretch>
            <a:fillRect/>
          </a:stretch>
        </p:blipFill>
        <p:spPr>
          <a:xfrm>
            <a:off x="3936475" y="71275"/>
            <a:ext cx="4762500" cy="476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Dossier di PeaceLink sui nuovi programmi militari</a:t>
            </a:r>
            <a:endParaRPr/>
          </a:p>
        </p:txBody>
      </p:sp>
      <p:sp>
        <p:nvSpPr>
          <p:cNvPr id="180" name="Google Shape;180;p28"/>
          <p:cNvSpPr txBox="1"/>
          <p:nvPr>
            <p:ph idx="1" type="body"/>
          </p:nvPr>
        </p:nvSpPr>
        <p:spPr>
          <a:xfrm>
            <a:off x="311700" y="1266325"/>
            <a:ext cx="6747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600">
                <a:latin typeface="Arial"/>
                <a:ea typeface="Arial"/>
                <a:cs typeface="Arial"/>
                <a:sym typeface="Arial"/>
              </a:rPr>
              <a:t>Dossier</a:t>
            </a:r>
            <a:r>
              <a:rPr lang="it" sz="1600">
                <a:latin typeface="Arial"/>
                <a:ea typeface="Arial"/>
                <a:cs typeface="Arial"/>
                <a:sym typeface="Arial"/>
              </a:rPr>
              <a:t> allegato ad Albert: </a:t>
            </a:r>
            <a:r>
              <a:rPr lang="it" sz="1600" u="sng">
                <a:solidFill>
                  <a:schemeClr val="hlink"/>
                </a:solidFill>
                <a:latin typeface="Arial"/>
                <a:ea typeface="Arial"/>
                <a:cs typeface="Arial"/>
                <a:sym typeface="Arial"/>
                <a:hlinkClick r:id="rId3"/>
              </a:rPr>
              <a:t>https://www.peacelink.it/pace/docs/5790.pdf</a:t>
            </a:r>
            <a:endParaRPr sz="1600">
              <a:latin typeface="Arial"/>
              <a:ea typeface="Arial"/>
              <a:cs typeface="Arial"/>
              <a:sym typeface="Arial"/>
            </a:endParaRPr>
          </a:p>
          <a:p>
            <a:pPr indent="0" lvl="0" marL="0" rtl="0" algn="l">
              <a:spcBef>
                <a:spcPts val="1200"/>
              </a:spcBef>
              <a:spcAft>
                <a:spcPts val="0"/>
              </a:spcAft>
              <a:buNone/>
            </a:pPr>
            <a:r>
              <a:rPr b="1" lang="it" sz="1600">
                <a:solidFill>
                  <a:srgbClr val="000000"/>
                </a:solidFill>
                <a:highlight>
                  <a:srgbClr val="FFFFFF"/>
                </a:highlight>
                <a:latin typeface="Arial"/>
                <a:ea typeface="Arial"/>
                <a:cs typeface="Arial"/>
                <a:sym typeface="Arial"/>
              </a:rPr>
              <a:t>AGENDA PER LA PACE 2025</a:t>
            </a:r>
            <a:endParaRPr b="1" sz="1600">
              <a:solidFill>
                <a:srgbClr val="000000"/>
              </a:solidFill>
              <a:highlight>
                <a:srgbClr val="FFFFFF"/>
              </a:highlight>
              <a:latin typeface="Arial"/>
              <a:ea typeface="Arial"/>
              <a:cs typeface="Arial"/>
              <a:sym typeface="Arial"/>
            </a:endParaRPr>
          </a:p>
          <a:p>
            <a:pPr indent="-330200" lvl="0" marL="457200" rtl="0" algn="l">
              <a:spcBef>
                <a:spcPts val="120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L’aumento delle spese militari</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Povertà, fame e spese militari</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La guerra in Ucraina</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L’Italia e la strategia militare nell’Indopacifico</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Il ritorno degli euromissili</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Gaza</a:t>
            </a:r>
            <a:endParaRPr b="1" sz="1600">
              <a:solidFill>
                <a:srgbClr val="000000"/>
              </a:solidFill>
              <a:highlight>
                <a:srgbClr val="FFFFFF"/>
              </a:highlight>
              <a:latin typeface="Arial"/>
              <a:ea typeface="Arial"/>
              <a:cs typeface="Arial"/>
              <a:sym typeface="Arial"/>
            </a:endParaRPr>
          </a:p>
          <a:p>
            <a:pPr indent="-330200" lvl="0" marL="457200" rtl="0" algn="l">
              <a:spcBef>
                <a:spcPts val="0"/>
              </a:spcBef>
              <a:spcAft>
                <a:spcPts val="0"/>
              </a:spcAft>
              <a:buClr>
                <a:srgbClr val="000000"/>
              </a:buClr>
              <a:buSzPts val="1600"/>
              <a:buFont typeface="Arial"/>
              <a:buAutoNum type="arabicPeriod"/>
            </a:pPr>
            <a:r>
              <a:rPr b="1" lang="it" sz="1600">
                <a:solidFill>
                  <a:srgbClr val="000000"/>
                </a:solidFill>
                <a:highlight>
                  <a:srgbClr val="FFFFFF"/>
                </a:highlight>
                <a:latin typeface="Arial"/>
                <a:ea typeface="Arial"/>
                <a:cs typeface="Arial"/>
                <a:sym typeface="Arial"/>
              </a:rPr>
              <a:t>Il movimento per la pace</a:t>
            </a:r>
            <a:endParaRPr sz="1600">
              <a:latin typeface="Arial"/>
              <a:ea typeface="Arial"/>
              <a:cs typeface="Arial"/>
              <a:sym typeface="Arial"/>
            </a:endParaRPr>
          </a:p>
        </p:txBody>
      </p:sp>
      <p:pic>
        <p:nvPicPr>
          <p:cNvPr id="181" name="Google Shape;181;p28"/>
          <p:cNvPicPr preferRelativeResize="0"/>
          <p:nvPr/>
        </p:nvPicPr>
        <p:blipFill>
          <a:blip r:embed="rId4">
            <a:alphaModFix/>
          </a:blip>
          <a:stretch>
            <a:fillRect/>
          </a:stretch>
        </p:blipFill>
        <p:spPr>
          <a:xfrm>
            <a:off x="6070900" y="1857325"/>
            <a:ext cx="2308575" cy="2308575"/>
          </a:xfrm>
          <a:prstGeom prst="rect">
            <a:avLst/>
          </a:prstGeom>
          <a:noFill/>
          <a:ln>
            <a:noFill/>
          </a:ln>
        </p:spPr>
      </p:pic>
      <p:sp>
        <p:nvSpPr>
          <p:cNvPr id="182" name="Google Shape;182;p28"/>
          <p:cNvSpPr txBox="1"/>
          <p:nvPr/>
        </p:nvSpPr>
        <p:spPr>
          <a:xfrm>
            <a:off x="5824750" y="4274900"/>
            <a:ext cx="3210600" cy="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u="sng">
                <a:solidFill>
                  <a:schemeClr val="hlink"/>
                </a:solidFill>
                <a:latin typeface="Open Sans"/>
                <a:ea typeface="Open Sans"/>
                <a:cs typeface="Open Sans"/>
                <a:sym typeface="Open Sans"/>
                <a:hlinkClick r:id="rId5"/>
              </a:rPr>
              <a:t>www.peacelink.it/albert</a:t>
            </a:r>
            <a:r>
              <a:rPr lang="it" sz="1800">
                <a:solidFill>
                  <a:schemeClr val="dk2"/>
                </a:solidFill>
                <a:latin typeface="Open Sans"/>
                <a:ea typeface="Open Sans"/>
                <a:cs typeface="Open Sans"/>
                <a:sym typeface="Open Sans"/>
              </a:rPr>
              <a:t> </a:t>
            </a:r>
            <a:endParaRPr sz="1800">
              <a:solidFill>
                <a:schemeClr val="dk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30 miliardi per armi</a:t>
            </a:r>
            <a:endParaRPr/>
          </a:p>
        </p:txBody>
      </p:sp>
      <p:sp>
        <p:nvSpPr>
          <p:cNvPr id="188" name="Google Shape;188;p2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L’Italia deve rientrare </a:t>
            </a:r>
            <a:endParaRPr/>
          </a:p>
          <a:p>
            <a:pPr indent="0" lvl="0" marL="0" rtl="0" algn="l">
              <a:spcBef>
                <a:spcPts val="1200"/>
              </a:spcBef>
              <a:spcAft>
                <a:spcPts val="0"/>
              </a:spcAft>
              <a:buNone/>
            </a:pPr>
            <a:r>
              <a:rPr lang="it"/>
              <a:t>nei parametri europei</a:t>
            </a:r>
            <a:endParaRPr/>
          </a:p>
          <a:p>
            <a:pPr indent="0" lvl="0" marL="0" rtl="0" algn="l">
              <a:spcBef>
                <a:spcPts val="1200"/>
              </a:spcBef>
              <a:spcAft>
                <a:spcPts val="0"/>
              </a:spcAft>
              <a:buNone/>
            </a:pPr>
            <a:r>
              <a:rPr lang="it"/>
              <a:t>per il rapporto deficit/PIL:</a:t>
            </a:r>
            <a:endParaRPr/>
          </a:p>
          <a:p>
            <a:pPr indent="0" lvl="0" marL="0" rtl="0" algn="l">
              <a:spcBef>
                <a:spcPts val="1200"/>
              </a:spcBef>
              <a:spcAft>
                <a:spcPts val="0"/>
              </a:spcAft>
              <a:buNone/>
            </a:pPr>
            <a:r>
              <a:rPr lang="it">
                <a:highlight>
                  <a:srgbClr val="FFFF00"/>
                </a:highlight>
              </a:rPr>
              <a:t>10-12 miliardi di tagli annui</a:t>
            </a:r>
            <a:endParaRPr>
              <a:highlight>
                <a:srgbClr val="FFFF00"/>
              </a:highlight>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it" sz="1500"/>
              <a:t>Il Fatto Quotidiano 12.12.2024 </a:t>
            </a:r>
            <a:endParaRPr sz="1500"/>
          </a:p>
        </p:txBody>
      </p:sp>
      <p:pic>
        <p:nvPicPr>
          <p:cNvPr id="189" name="Google Shape;189;p29"/>
          <p:cNvPicPr preferRelativeResize="0"/>
          <p:nvPr/>
        </p:nvPicPr>
        <p:blipFill>
          <a:blip r:embed="rId3">
            <a:alphaModFix/>
          </a:blip>
          <a:stretch>
            <a:fillRect/>
          </a:stretch>
        </p:blipFill>
        <p:spPr>
          <a:xfrm>
            <a:off x="4016976" y="251563"/>
            <a:ext cx="4658150" cy="4317475"/>
          </a:xfrm>
          <a:prstGeom prst="rect">
            <a:avLst/>
          </a:prstGeom>
          <a:noFill/>
          <a:ln>
            <a:noFill/>
          </a:ln>
        </p:spPr>
      </p:pic>
      <p:sp>
        <p:nvSpPr>
          <p:cNvPr id="190" name="Google Shape;190;p29"/>
          <p:cNvSpPr/>
          <p:nvPr/>
        </p:nvSpPr>
        <p:spPr>
          <a:xfrm>
            <a:off x="3184875" y="4070525"/>
            <a:ext cx="774900" cy="408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 dati: quanto costa un’ora di volo di un F-35</a:t>
            </a:r>
            <a:endParaRPr/>
          </a:p>
        </p:txBody>
      </p:sp>
      <p:sp>
        <p:nvSpPr>
          <p:cNvPr id="196" name="Google Shape;196;p30"/>
          <p:cNvSpPr txBox="1"/>
          <p:nvPr>
            <p:ph idx="1" type="body"/>
          </p:nvPr>
        </p:nvSpPr>
        <p:spPr>
          <a:xfrm>
            <a:off x="311700" y="1266325"/>
            <a:ext cx="8520600" cy="299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1400">
                <a:solidFill>
                  <a:srgbClr val="555555"/>
                </a:solidFill>
                <a:latin typeface="Roboto"/>
                <a:ea typeface="Roboto"/>
                <a:cs typeface="Roboto"/>
                <a:sym typeface="Roboto"/>
              </a:rPr>
              <a:t>Ecco quanto costano gli aerei militari statunitensi per volare, all'ora.</a:t>
            </a:r>
            <a:endParaRPr sz="1400">
              <a:solidFill>
                <a:srgbClr val="555555"/>
              </a:solidFill>
              <a:latin typeface="Roboto"/>
              <a:ea typeface="Roboto"/>
              <a:cs typeface="Roboto"/>
              <a:sym typeface="Roboto"/>
            </a:endParaRPr>
          </a:p>
          <a:p>
            <a:pPr indent="0" lvl="0" marL="0" rtl="0" algn="l">
              <a:spcBef>
                <a:spcPts val="1500"/>
              </a:spcBef>
              <a:spcAft>
                <a:spcPts val="0"/>
              </a:spcAft>
              <a:buNone/>
            </a:pPr>
            <a:r>
              <a:rPr lang="it" sz="1400">
                <a:solidFill>
                  <a:srgbClr val="555555"/>
                </a:solidFill>
                <a:latin typeface="Roboto"/>
                <a:ea typeface="Roboto"/>
                <a:cs typeface="Roboto"/>
                <a:sym typeface="Roboto"/>
              </a:rPr>
              <a:t>A-10 Thunderbolt: 22.531 dollari/ora</a:t>
            </a:r>
            <a:endParaRPr sz="1400">
              <a:solidFill>
                <a:srgbClr val="555555"/>
              </a:solidFill>
              <a:latin typeface="Roboto"/>
              <a:ea typeface="Roboto"/>
              <a:cs typeface="Roboto"/>
              <a:sym typeface="Roboto"/>
            </a:endParaRPr>
          </a:p>
          <a:p>
            <a:pPr indent="0" lvl="0" marL="0" rtl="0" algn="l">
              <a:spcBef>
                <a:spcPts val="1500"/>
              </a:spcBef>
              <a:spcAft>
                <a:spcPts val="0"/>
              </a:spcAft>
              <a:buNone/>
            </a:pPr>
            <a:r>
              <a:rPr lang="it" sz="1400">
                <a:solidFill>
                  <a:srgbClr val="555555"/>
                </a:solidFill>
                <a:latin typeface="Roboto"/>
                <a:ea typeface="Roboto"/>
                <a:cs typeface="Roboto"/>
                <a:sym typeface="Roboto"/>
              </a:rPr>
              <a:t>F-16 Fighting Falcon: 26.927 dollari/ora</a:t>
            </a:r>
            <a:endParaRPr sz="1400">
              <a:solidFill>
                <a:srgbClr val="555555"/>
              </a:solidFill>
              <a:latin typeface="Roboto"/>
              <a:ea typeface="Roboto"/>
              <a:cs typeface="Roboto"/>
              <a:sym typeface="Roboto"/>
            </a:endParaRPr>
          </a:p>
          <a:p>
            <a:pPr indent="0" lvl="0" marL="0" rtl="0" algn="l">
              <a:spcBef>
                <a:spcPts val="1500"/>
              </a:spcBef>
              <a:spcAft>
                <a:spcPts val="0"/>
              </a:spcAft>
              <a:buNone/>
            </a:pPr>
            <a:r>
              <a:rPr lang="it" sz="1400">
                <a:solidFill>
                  <a:srgbClr val="555555"/>
                </a:solidFill>
                <a:latin typeface="Roboto"/>
                <a:ea typeface="Roboto"/>
                <a:cs typeface="Roboto"/>
                <a:sym typeface="Roboto"/>
              </a:rPr>
              <a:t>F/A-18E/F Super Hornet: 30.404 dollari/ora</a:t>
            </a:r>
            <a:endParaRPr sz="1400">
              <a:solidFill>
                <a:srgbClr val="555555"/>
              </a:solidFill>
              <a:latin typeface="Roboto"/>
              <a:ea typeface="Roboto"/>
              <a:cs typeface="Roboto"/>
              <a:sym typeface="Roboto"/>
            </a:endParaRPr>
          </a:p>
          <a:p>
            <a:pPr indent="0" lvl="0" marL="0" rtl="0" algn="l">
              <a:spcBef>
                <a:spcPts val="1500"/>
              </a:spcBef>
              <a:spcAft>
                <a:spcPts val="0"/>
              </a:spcAft>
              <a:buNone/>
            </a:pPr>
            <a:r>
              <a:rPr lang="it" sz="1400">
                <a:solidFill>
                  <a:srgbClr val="555555"/>
                </a:solidFill>
                <a:latin typeface="Roboto"/>
                <a:ea typeface="Roboto"/>
                <a:cs typeface="Roboto"/>
                <a:sym typeface="Roboto"/>
              </a:rPr>
              <a:t>F-22 Raptor: 85.325 dollari/ora</a:t>
            </a:r>
            <a:endParaRPr sz="1400">
              <a:solidFill>
                <a:srgbClr val="555555"/>
              </a:solidFill>
              <a:latin typeface="Roboto"/>
              <a:ea typeface="Roboto"/>
              <a:cs typeface="Roboto"/>
              <a:sym typeface="Roboto"/>
            </a:endParaRPr>
          </a:p>
          <a:p>
            <a:pPr indent="0" lvl="0" marL="0" rtl="0" algn="l">
              <a:spcBef>
                <a:spcPts val="1500"/>
              </a:spcBef>
              <a:spcAft>
                <a:spcPts val="0"/>
              </a:spcAft>
              <a:buNone/>
            </a:pPr>
            <a:r>
              <a:rPr lang="it" sz="1400">
                <a:solidFill>
                  <a:srgbClr val="555555"/>
                </a:solidFill>
                <a:latin typeface="Roboto"/>
                <a:ea typeface="Roboto"/>
                <a:cs typeface="Roboto"/>
                <a:sym typeface="Roboto"/>
              </a:rPr>
              <a:t>F-35 Joint Strike Fighter: </a:t>
            </a:r>
            <a:r>
              <a:rPr lang="it" sz="1400">
                <a:solidFill>
                  <a:srgbClr val="555555"/>
                </a:solidFill>
                <a:highlight>
                  <a:srgbClr val="FFFF00"/>
                </a:highlight>
                <a:latin typeface="Roboto"/>
                <a:ea typeface="Roboto"/>
                <a:cs typeface="Roboto"/>
                <a:sym typeface="Roboto"/>
              </a:rPr>
              <a:t>41.986 dollari/ora</a:t>
            </a:r>
            <a:endParaRPr sz="1400">
              <a:solidFill>
                <a:srgbClr val="555555"/>
              </a:solidFill>
              <a:highlight>
                <a:srgbClr val="FFFF00"/>
              </a:highlight>
              <a:latin typeface="Roboto"/>
              <a:ea typeface="Roboto"/>
              <a:cs typeface="Roboto"/>
              <a:sym typeface="Roboto"/>
            </a:endParaRPr>
          </a:p>
          <a:p>
            <a:pPr indent="0" lvl="0" marL="0" rtl="0" algn="l">
              <a:spcBef>
                <a:spcPts val="1500"/>
              </a:spcBef>
              <a:spcAft>
                <a:spcPts val="1500"/>
              </a:spcAft>
              <a:buNone/>
            </a:pPr>
            <a:r>
              <a:rPr lang="it" sz="1050">
                <a:solidFill>
                  <a:srgbClr val="555555"/>
                </a:solidFill>
                <a:highlight>
                  <a:srgbClr val="FFFFFF"/>
                </a:highlight>
                <a:latin typeface="Roboto"/>
                <a:ea typeface="Roboto"/>
                <a:cs typeface="Roboto"/>
                <a:sym typeface="Roboto"/>
              </a:rPr>
              <a:t>Fonte: Rapporto del Government Accountability Office (GAO) delle Forze armate USA</a:t>
            </a:r>
            <a:endParaRPr sz="1500"/>
          </a:p>
        </p:txBody>
      </p:sp>
      <p:pic>
        <p:nvPicPr>
          <p:cNvPr id="197" name="Google Shape;197;p30"/>
          <p:cNvPicPr preferRelativeResize="0"/>
          <p:nvPr/>
        </p:nvPicPr>
        <p:blipFill>
          <a:blip r:embed="rId3">
            <a:alphaModFix/>
          </a:blip>
          <a:stretch>
            <a:fillRect/>
          </a:stretch>
        </p:blipFill>
        <p:spPr>
          <a:xfrm>
            <a:off x="6343000" y="3022474"/>
            <a:ext cx="2489301" cy="1678200"/>
          </a:xfrm>
          <a:prstGeom prst="rect">
            <a:avLst/>
          </a:prstGeom>
          <a:noFill/>
          <a:ln>
            <a:noFill/>
          </a:ln>
        </p:spPr>
      </p:pic>
      <p:pic>
        <p:nvPicPr>
          <p:cNvPr id="198" name="Google Shape;198;p30"/>
          <p:cNvPicPr preferRelativeResize="0"/>
          <p:nvPr/>
        </p:nvPicPr>
        <p:blipFill>
          <a:blip r:embed="rId4">
            <a:alphaModFix/>
          </a:blip>
          <a:stretch>
            <a:fillRect/>
          </a:stretch>
        </p:blipFill>
        <p:spPr>
          <a:xfrm>
            <a:off x="6274876" y="1365325"/>
            <a:ext cx="2394202" cy="1593634"/>
          </a:xfrm>
          <a:prstGeom prst="rect">
            <a:avLst/>
          </a:prstGeom>
          <a:noFill/>
          <a:ln>
            <a:noFill/>
          </a:ln>
        </p:spPr>
      </p:pic>
      <p:sp>
        <p:nvSpPr>
          <p:cNvPr id="199" name="Google Shape;199;p30"/>
          <p:cNvSpPr txBox="1"/>
          <p:nvPr/>
        </p:nvSpPr>
        <p:spPr>
          <a:xfrm>
            <a:off x="3267475" y="4189750"/>
            <a:ext cx="34752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latin typeface="Open Sans"/>
                <a:ea typeface="Open Sans"/>
                <a:cs typeface="Open Sans"/>
                <a:sym typeface="Open Sans"/>
              </a:rPr>
              <a:t>Lo stipendio lordo di un insegnante: </a:t>
            </a:r>
            <a:r>
              <a:rPr lang="it" sz="1800">
                <a:solidFill>
                  <a:schemeClr val="dk2"/>
                </a:solidFill>
                <a:highlight>
                  <a:srgbClr val="FFFF00"/>
                </a:highlight>
                <a:latin typeface="Open Sans"/>
                <a:ea typeface="Open Sans"/>
                <a:cs typeface="Open Sans"/>
                <a:sym typeface="Open Sans"/>
              </a:rPr>
              <a:t>30.000 euro/anno</a:t>
            </a:r>
            <a:endParaRPr sz="1800">
              <a:solidFill>
                <a:schemeClr val="dk2"/>
              </a:solidFill>
              <a:highlight>
                <a:srgbClr val="FFFF00"/>
              </a:highlight>
              <a:latin typeface="Open Sans"/>
              <a:ea typeface="Open Sans"/>
              <a:cs typeface="Open Sans"/>
              <a:sym typeface="Open Sans"/>
            </a:endParaRPr>
          </a:p>
        </p:txBody>
      </p:sp>
      <p:sp>
        <p:nvSpPr>
          <p:cNvPr id="200" name="Google Shape;200;p30"/>
          <p:cNvSpPr txBox="1"/>
          <p:nvPr/>
        </p:nvSpPr>
        <p:spPr>
          <a:xfrm>
            <a:off x="69225" y="4257925"/>
            <a:ext cx="2843100" cy="6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333333"/>
                </a:solidFill>
              </a:rPr>
              <a:t>Tagli nella scuola italiana: </a:t>
            </a:r>
            <a:r>
              <a:rPr lang="it" sz="1200">
                <a:solidFill>
                  <a:srgbClr val="333333"/>
                </a:solidFill>
                <a:highlight>
                  <a:srgbClr val="FFFF00"/>
                </a:highlight>
              </a:rPr>
              <a:t>5.660 posti in meno per il personale docente</a:t>
            </a:r>
            <a:r>
              <a:rPr lang="it" sz="1200">
                <a:solidFill>
                  <a:srgbClr val="333333"/>
                </a:solidFill>
              </a:rPr>
              <a:t> dal prossimo anno scolastico</a:t>
            </a:r>
            <a:endParaRPr sz="1900">
              <a:solidFill>
                <a:schemeClr val="dk2"/>
              </a:solidFill>
            </a:endParaRPr>
          </a:p>
        </p:txBody>
      </p:sp>
      <p:sp>
        <p:nvSpPr>
          <p:cNvPr id="201" name="Google Shape;201;p30"/>
          <p:cNvSpPr/>
          <p:nvPr/>
        </p:nvSpPr>
        <p:spPr>
          <a:xfrm rot="-1019782">
            <a:off x="3796936" y="2819043"/>
            <a:ext cx="3208225" cy="639528"/>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02" name="Google Shape;202;p30"/>
          <p:cNvSpPr/>
          <p:nvPr/>
        </p:nvSpPr>
        <p:spPr>
          <a:xfrm>
            <a:off x="2808925" y="4223750"/>
            <a:ext cx="403200" cy="6396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GCAP e caccia di sesta generazione Tempest</a:t>
            </a:r>
            <a:endParaRPr/>
          </a:p>
        </p:txBody>
      </p:sp>
      <p:sp>
        <p:nvSpPr>
          <p:cNvPr id="208" name="Google Shape;208;p3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7 miliardi e mezzo </a:t>
            </a:r>
            <a:endParaRPr/>
          </a:p>
        </p:txBody>
      </p:sp>
      <p:pic>
        <p:nvPicPr>
          <p:cNvPr id="209" name="Google Shape;209;p31"/>
          <p:cNvPicPr preferRelativeResize="0"/>
          <p:nvPr/>
        </p:nvPicPr>
        <p:blipFill>
          <a:blip r:embed="rId3">
            <a:alphaModFix/>
          </a:blip>
          <a:stretch>
            <a:fillRect/>
          </a:stretch>
        </p:blipFill>
        <p:spPr>
          <a:xfrm>
            <a:off x="0" y="0"/>
            <a:ext cx="9144003" cy="5143501"/>
          </a:xfrm>
          <a:prstGeom prst="rect">
            <a:avLst/>
          </a:prstGeom>
          <a:noFill/>
          <a:ln>
            <a:noFill/>
          </a:ln>
        </p:spPr>
      </p:pic>
      <p:sp>
        <p:nvSpPr>
          <p:cNvPr id="210" name="Google Shape;210;p31"/>
          <p:cNvSpPr txBox="1"/>
          <p:nvPr/>
        </p:nvSpPr>
        <p:spPr>
          <a:xfrm>
            <a:off x="2623675" y="311525"/>
            <a:ext cx="2872800" cy="11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400">
                <a:solidFill>
                  <a:srgbClr val="FFFF00"/>
                </a:solidFill>
                <a:latin typeface="Open Sans"/>
                <a:ea typeface="Open Sans"/>
                <a:cs typeface="Open Sans"/>
                <a:sym typeface="Open Sans"/>
              </a:rPr>
              <a:t>7,5 miliardi solo per il prototipo</a:t>
            </a:r>
            <a:endParaRPr sz="2400">
              <a:solidFill>
                <a:srgbClr val="FFFF0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Cosa è il complesso industriale-militare</a:t>
            </a:r>
            <a:endParaRPr/>
          </a:p>
        </p:txBody>
      </p:sp>
      <p:sp>
        <p:nvSpPr>
          <p:cNvPr id="78" name="Google Shape;78;p14"/>
          <p:cNvSpPr txBox="1"/>
          <p:nvPr>
            <p:ph idx="1" type="body"/>
          </p:nvPr>
        </p:nvSpPr>
        <p:spPr>
          <a:xfrm>
            <a:off x="311700" y="1266325"/>
            <a:ext cx="65487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1200">
                <a:solidFill>
                  <a:srgbClr val="202122"/>
                </a:solidFill>
                <a:highlight>
                  <a:srgbClr val="FFFFFF"/>
                </a:highlight>
                <a:latin typeface="Arial"/>
                <a:ea typeface="Arial"/>
                <a:cs typeface="Arial"/>
                <a:sym typeface="Arial"/>
              </a:rPr>
              <a:t>Il termine è venuto in uso dopo la </a:t>
            </a:r>
            <a:r>
              <a:rPr lang="it" sz="1200">
                <a:solidFill>
                  <a:srgbClr val="6A60B0"/>
                </a:solidFill>
                <a:uFill>
                  <a:noFill/>
                </a:uFill>
                <a:latin typeface="Arial"/>
                <a:ea typeface="Arial"/>
                <a:cs typeface="Arial"/>
                <a:sym typeface="Arial"/>
                <a:hlinkClick r:id="rId3">
                  <a:extLst>
                    <a:ext uri="{A12FA001-AC4F-418D-AE19-62706E023703}">
                      <ahyp:hlinkClr val="tx"/>
                    </a:ext>
                  </a:extLst>
                </a:hlinkClick>
              </a:rPr>
              <a:t>seconda guerra mondiale</a:t>
            </a:r>
            <a:r>
              <a:rPr lang="it" sz="1200">
                <a:solidFill>
                  <a:srgbClr val="202122"/>
                </a:solidFill>
                <a:highlight>
                  <a:srgbClr val="FFFFFF"/>
                </a:highlight>
                <a:latin typeface="Arial"/>
                <a:ea typeface="Arial"/>
                <a:cs typeface="Arial"/>
                <a:sym typeface="Arial"/>
              </a:rPr>
              <a:t> a causa del notevole sviluppo dell'industria della guerra americana in quel periodo e fu usato per la prima volta dal </a:t>
            </a:r>
            <a:r>
              <a:rPr lang="it" sz="1200">
                <a:solidFill>
                  <a:srgbClr val="6A60B0"/>
                </a:solidFill>
                <a:uFill>
                  <a:noFill/>
                </a:uFill>
                <a:latin typeface="Arial"/>
                <a:ea typeface="Arial"/>
                <a:cs typeface="Arial"/>
                <a:sym typeface="Arial"/>
                <a:hlinkClick r:id="rId4">
                  <a:extLst>
                    <a:ext uri="{A12FA001-AC4F-418D-AE19-62706E023703}">
                      <ahyp:hlinkClr val="tx"/>
                    </a:ext>
                  </a:extLst>
                </a:hlinkClick>
              </a:rPr>
              <a:t>presidente degli Stati Uniti</a:t>
            </a:r>
            <a:r>
              <a:rPr lang="it" sz="1200">
                <a:solidFill>
                  <a:srgbClr val="202122"/>
                </a:solidFill>
                <a:highlight>
                  <a:srgbClr val="FFFFFF"/>
                </a:highlight>
                <a:latin typeface="Arial"/>
                <a:ea typeface="Arial"/>
                <a:cs typeface="Arial"/>
                <a:sym typeface="Arial"/>
              </a:rPr>
              <a:t> </a:t>
            </a:r>
            <a:r>
              <a:rPr lang="it" sz="1200">
                <a:solidFill>
                  <a:srgbClr val="6A60B0"/>
                </a:solidFill>
                <a:uFill>
                  <a:noFill/>
                </a:uFill>
                <a:latin typeface="Arial"/>
                <a:ea typeface="Arial"/>
                <a:cs typeface="Arial"/>
                <a:sym typeface="Arial"/>
                <a:hlinkClick r:id="rId5">
                  <a:extLst>
                    <a:ext uri="{A12FA001-AC4F-418D-AE19-62706E023703}">
                      <ahyp:hlinkClr val="tx"/>
                    </a:ext>
                  </a:extLst>
                </a:hlinkClick>
              </a:rPr>
              <a:t>Dwight Eisenhower</a:t>
            </a:r>
            <a:r>
              <a:rPr lang="it" sz="1200">
                <a:solidFill>
                  <a:srgbClr val="202122"/>
                </a:solidFill>
                <a:highlight>
                  <a:srgbClr val="FFFFFF"/>
                </a:highlight>
                <a:latin typeface="Arial"/>
                <a:ea typeface="Arial"/>
                <a:cs typeface="Arial"/>
                <a:sym typeface="Arial"/>
              </a:rPr>
              <a:t> (repubblicano) nel discorso d'addio alla nazione del 17 gennaio </a:t>
            </a:r>
            <a:r>
              <a:rPr lang="it" sz="1200">
                <a:solidFill>
                  <a:srgbClr val="6A60B0"/>
                </a:solidFill>
                <a:uFill>
                  <a:noFill/>
                </a:uFill>
                <a:latin typeface="Arial"/>
                <a:ea typeface="Arial"/>
                <a:cs typeface="Arial"/>
                <a:sym typeface="Arial"/>
                <a:hlinkClick r:id="rId6">
                  <a:extLst>
                    <a:ext uri="{A12FA001-AC4F-418D-AE19-62706E023703}">
                      <ahyp:hlinkClr val="tx"/>
                    </a:ext>
                  </a:extLst>
                </a:hlinkClick>
              </a:rPr>
              <a:t>1961</a:t>
            </a:r>
            <a:r>
              <a:rPr lang="it" sz="1200">
                <a:solidFill>
                  <a:srgbClr val="202122"/>
                </a:solidFill>
                <a:highlight>
                  <a:srgbClr val="FFFFFF"/>
                </a:highlight>
                <a:latin typeface="Arial"/>
                <a:ea typeface="Arial"/>
                <a:cs typeface="Arial"/>
                <a:sym typeface="Arial"/>
              </a:rPr>
              <a:t> per avvertire del pericolo implicito agli </a:t>
            </a:r>
            <a:r>
              <a:rPr lang="it" sz="1200">
                <a:solidFill>
                  <a:srgbClr val="202122"/>
                </a:solidFill>
                <a:highlight>
                  <a:srgbClr val="FFFF00"/>
                </a:highlight>
                <a:latin typeface="Arial"/>
                <a:ea typeface="Arial"/>
                <a:cs typeface="Arial"/>
                <a:sym typeface="Arial"/>
              </a:rPr>
              <a:t>accordi segreti fra potere politico, industria bellica e militari</a:t>
            </a:r>
            <a:r>
              <a:rPr lang="it" sz="1200">
                <a:solidFill>
                  <a:srgbClr val="202122"/>
                </a:solidFill>
                <a:highlight>
                  <a:srgbClr val="FFFFFF"/>
                </a:highlight>
                <a:latin typeface="Arial"/>
                <a:ea typeface="Arial"/>
                <a:cs typeface="Arial"/>
                <a:sym typeface="Arial"/>
              </a:rPr>
              <a:t>.</a:t>
            </a:r>
            <a:endParaRPr sz="1200">
              <a:solidFill>
                <a:srgbClr val="202122"/>
              </a:solidFill>
              <a:highlight>
                <a:srgbClr val="FFFFFF"/>
              </a:highlight>
              <a:latin typeface="Arial"/>
              <a:ea typeface="Arial"/>
              <a:cs typeface="Arial"/>
              <a:sym typeface="Arial"/>
            </a:endParaRPr>
          </a:p>
          <a:p>
            <a:pPr indent="0" lvl="0" marL="0" rtl="0" algn="l">
              <a:spcBef>
                <a:spcPts val="1200"/>
              </a:spcBef>
              <a:spcAft>
                <a:spcPts val="0"/>
              </a:spcAft>
              <a:buNone/>
            </a:pPr>
            <a:r>
              <a:rPr i="1" lang="it" sz="1150">
                <a:solidFill>
                  <a:srgbClr val="202122"/>
                </a:solidFill>
                <a:highlight>
                  <a:srgbClr val="FFFFFF"/>
                </a:highlight>
                <a:latin typeface="Arial"/>
                <a:ea typeface="Arial"/>
                <a:cs typeface="Arial"/>
                <a:sym typeface="Arial"/>
              </a:rPr>
              <a:t>“Nei concili di governo dobbiamo guardarci dall'acquisizione di influenze esercitate dal </a:t>
            </a:r>
            <a:r>
              <a:rPr i="1" lang="it" sz="1150">
                <a:solidFill>
                  <a:srgbClr val="202122"/>
                </a:solidFill>
                <a:highlight>
                  <a:srgbClr val="FFFF00"/>
                </a:highlight>
                <a:latin typeface="Arial"/>
                <a:ea typeface="Arial"/>
                <a:cs typeface="Arial"/>
                <a:sym typeface="Arial"/>
              </a:rPr>
              <a:t>complesso militare-industriale</a:t>
            </a:r>
            <a:r>
              <a:rPr i="1" lang="it" sz="1150">
                <a:solidFill>
                  <a:srgbClr val="202122"/>
                </a:solidFill>
                <a:highlight>
                  <a:srgbClr val="FFFFFF"/>
                </a:highlight>
                <a:latin typeface="Arial"/>
                <a:ea typeface="Arial"/>
                <a:cs typeface="Arial"/>
                <a:sym typeface="Arial"/>
              </a:rPr>
              <a:t>. Il potenziale per l'ascesa disastrosa di poteri che </a:t>
            </a:r>
            <a:r>
              <a:rPr i="1" lang="it" sz="1150">
                <a:solidFill>
                  <a:srgbClr val="202122"/>
                </a:solidFill>
                <a:highlight>
                  <a:srgbClr val="FFFF00"/>
                </a:highlight>
                <a:latin typeface="Arial"/>
                <a:ea typeface="Arial"/>
                <a:cs typeface="Arial"/>
                <a:sym typeface="Arial"/>
              </a:rPr>
              <a:t>scavalcano la loro sede</a:t>
            </a:r>
            <a:r>
              <a:rPr i="1" lang="it" sz="1150">
                <a:solidFill>
                  <a:srgbClr val="202122"/>
                </a:solidFill>
                <a:highlight>
                  <a:srgbClr val="FFFFFF"/>
                </a:highlight>
                <a:latin typeface="Arial"/>
                <a:ea typeface="Arial"/>
                <a:cs typeface="Arial"/>
                <a:sym typeface="Arial"/>
              </a:rPr>
              <a:t> e le loro prerogative esiste ora e persisterà in futuro.</a:t>
            </a:r>
            <a:endParaRPr i="1" sz="1150">
              <a:solidFill>
                <a:srgbClr val="202122"/>
              </a:solidFill>
              <a:highlight>
                <a:srgbClr val="FFFFFF"/>
              </a:highlight>
              <a:latin typeface="Arial"/>
              <a:ea typeface="Arial"/>
              <a:cs typeface="Arial"/>
              <a:sym typeface="Arial"/>
            </a:endParaRPr>
          </a:p>
          <a:p>
            <a:pPr indent="0" lvl="0" marL="0" rtl="0" algn="l">
              <a:spcBef>
                <a:spcPts val="0"/>
              </a:spcBef>
              <a:spcAft>
                <a:spcPts val="0"/>
              </a:spcAft>
              <a:buNone/>
            </a:pPr>
            <a:r>
              <a:t/>
            </a:r>
            <a:endParaRPr i="1" sz="1100">
              <a:solidFill>
                <a:srgbClr val="000000"/>
              </a:solidFill>
              <a:latin typeface="Arial"/>
              <a:ea typeface="Arial"/>
              <a:cs typeface="Arial"/>
              <a:sym typeface="Arial"/>
            </a:endParaRPr>
          </a:p>
          <a:p>
            <a:pPr indent="0" lvl="0" marL="0" rtl="0" algn="l">
              <a:spcBef>
                <a:spcPts val="0"/>
              </a:spcBef>
              <a:spcAft>
                <a:spcPts val="1200"/>
              </a:spcAft>
              <a:buNone/>
            </a:pPr>
            <a:r>
              <a:rPr i="1" lang="it" sz="1150">
                <a:solidFill>
                  <a:srgbClr val="202122"/>
                </a:solidFill>
                <a:highlight>
                  <a:srgbClr val="FFFFFF"/>
                </a:highlight>
                <a:latin typeface="Arial"/>
                <a:ea typeface="Arial"/>
                <a:cs typeface="Arial"/>
                <a:sym typeface="Arial"/>
              </a:rPr>
              <a:t>Non dobbiamo mai permettere che il peso di questa </a:t>
            </a:r>
            <a:r>
              <a:rPr i="1" lang="it" sz="1150">
                <a:solidFill>
                  <a:srgbClr val="202122"/>
                </a:solidFill>
                <a:highlight>
                  <a:srgbClr val="FFFF00"/>
                </a:highlight>
                <a:latin typeface="Arial"/>
                <a:ea typeface="Arial"/>
                <a:cs typeface="Arial"/>
                <a:sym typeface="Arial"/>
              </a:rPr>
              <a:t>combinazione di poteri</a:t>
            </a:r>
            <a:r>
              <a:rPr i="1" lang="it" sz="1150">
                <a:solidFill>
                  <a:srgbClr val="202122"/>
                </a:solidFill>
                <a:highlight>
                  <a:srgbClr val="FFFFFF"/>
                </a:highlight>
                <a:latin typeface="Arial"/>
                <a:ea typeface="Arial"/>
                <a:cs typeface="Arial"/>
                <a:sym typeface="Arial"/>
              </a:rPr>
              <a:t> metta in pericolo le nostre libertà o processi democratici. Non dobbiamo presumere che nessun diritto sia dato per garantito. Soltanto un </a:t>
            </a:r>
            <a:r>
              <a:rPr i="1" lang="it" sz="1150">
                <a:solidFill>
                  <a:srgbClr val="202122"/>
                </a:solidFill>
                <a:highlight>
                  <a:srgbClr val="FFFF00"/>
                </a:highlight>
                <a:latin typeface="Arial"/>
                <a:ea typeface="Arial"/>
                <a:cs typeface="Arial"/>
                <a:sym typeface="Arial"/>
              </a:rPr>
              <a:t>popolo di cittadini all'erta</a:t>
            </a:r>
            <a:r>
              <a:rPr i="1" lang="it" sz="1150">
                <a:solidFill>
                  <a:srgbClr val="202122"/>
                </a:solidFill>
                <a:highlight>
                  <a:srgbClr val="FFFFFF"/>
                </a:highlight>
                <a:latin typeface="Arial"/>
                <a:ea typeface="Arial"/>
                <a:cs typeface="Arial"/>
                <a:sym typeface="Arial"/>
              </a:rPr>
              <a:t> e consapevole può esercitare un adeguato compromesso tra l'</a:t>
            </a:r>
            <a:r>
              <a:rPr i="1" lang="it" sz="1150">
                <a:solidFill>
                  <a:srgbClr val="202122"/>
                </a:solidFill>
                <a:highlight>
                  <a:srgbClr val="FFFF00"/>
                </a:highlight>
                <a:latin typeface="Arial"/>
                <a:ea typeface="Arial"/>
                <a:cs typeface="Arial"/>
                <a:sym typeface="Arial"/>
              </a:rPr>
              <a:t>enorme macchina industriale e militare</a:t>
            </a:r>
            <a:r>
              <a:rPr i="1" lang="it" sz="1150">
                <a:solidFill>
                  <a:srgbClr val="202122"/>
                </a:solidFill>
                <a:highlight>
                  <a:srgbClr val="FFFFFF"/>
                </a:highlight>
                <a:latin typeface="Arial"/>
                <a:ea typeface="Arial"/>
                <a:cs typeface="Arial"/>
                <a:sym typeface="Arial"/>
              </a:rPr>
              <a:t> di difesa ed i nostri metodi pacifici ed obiettivi a lungo termine in modo che sia la sicurezza che la libertà possano prosperare assieme”.</a:t>
            </a:r>
            <a:endParaRPr i="1" sz="1200">
              <a:solidFill>
                <a:srgbClr val="202122"/>
              </a:solidFill>
              <a:highlight>
                <a:srgbClr val="FFFFFF"/>
              </a:highlight>
              <a:latin typeface="Arial"/>
              <a:ea typeface="Arial"/>
              <a:cs typeface="Arial"/>
              <a:sym typeface="Arial"/>
            </a:endParaRPr>
          </a:p>
        </p:txBody>
      </p:sp>
      <p:pic>
        <p:nvPicPr>
          <p:cNvPr id="79" name="Google Shape;79;p14"/>
          <p:cNvPicPr preferRelativeResize="0"/>
          <p:nvPr/>
        </p:nvPicPr>
        <p:blipFill>
          <a:blip r:embed="rId7">
            <a:alphaModFix/>
          </a:blip>
          <a:stretch>
            <a:fillRect/>
          </a:stretch>
        </p:blipFill>
        <p:spPr>
          <a:xfrm>
            <a:off x="6936675" y="1574800"/>
            <a:ext cx="1978800" cy="24984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6" name="Google Shape;216;p3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7" name="Google Shape;217;p32"/>
          <p:cNvPicPr preferRelativeResize="0"/>
          <p:nvPr/>
        </p:nvPicPr>
        <p:blipFill>
          <a:blip r:embed="rId3">
            <a:alphaModFix/>
          </a:blip>
          <a:stretch>
            <a:fillRect/>
          </a:stretch>
        </p:blipFill>
        <p:spPr>
          <a:xfrm>
            <a:off x="8404" y="0"/>
            <a:ext cx="9127192" cy="5143501"/>
          </a:xfrm>
          <a:prstGeom prst="rect">
            <a:avLst/>
          </a:prstGeom>
          <a:noFill/>
          <a:ln>
            <a:noFill/>
          </a:ln>
        </p:spPr>
      </p:pic>
      <p:sp>
        <p:nvSpPr>
          <p:cNvPr id="218" name="Google Shape;218;p32"/>
          <p:cNvSpPr txBox="1"/>
          <p:nvPr/>
        </p:nvSpPr>
        <p:spPr>
          <a:xfrm>
            <a:off x="553525" y="195350"/>
            <a:ext cx="62583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latin typeface="Open Sans"/>
                <a:ea typeface="Open Sans"/>
                <a:cs typeface="Open Sans"/>
                <a:sym typeface="Open Sans"/>
              </a:rPr>
              <a:t>Educazione alla pace e al disarmo</a:t>
            </a:r>
            <a:endParaRPr sz="1800">
              <a:solidFill>
                <a:schemeClr val="dk2"/>
              </a:solidFill>
              <a:latin typeface="Open Sans"/>
              <a:ea typeface="Open Sans"/>
              <a:cs typeface="Open Sans"/>
              <a:sym typeface="Open Sans"/>
            </a:endParaRPr>
          </a:p>
          <a:p>
            <a:pPr indent="0" lvl="0" marL="0" rtl="0" algn="l">
              <a:spcBef>
                <a:spcPts val="0"/>
              </a:spcBef>
              <a:spcAft>
                <a:spcPts val="0"/>
              </a:spcAft>
              <a:buNone/>
            </a:pPr>
            <a:r>
              <a:rPr lang="it" sz="1800">
                <a:solidFill>
                  <a:schemeClr val="dk2"/>
                </a:solidFill>
                <a:latin typeface="Open Sans"/>
                <a:ea typeface="Open Sans"/>
                <a:cs typeface="Open Sans"/>
                <a:sym typeface="Open Sans"/>
              </a:rPr>
              <a:t>La mappa concettuale sul riarmo: </a:t>
            </a:r>
            <a:r>
              <a:rPr lang="it" sz="1800" u="sng">
                <a:solidFill>
                  <a:schemeClr val="hlink"/>
                </a:solidFill>
                <a:latin typeface="Open Sans"/>
                <a:ea typeface="Open Sans"/>
                <a:cs typeface="Open Sans"/>
                <a:sym typeface="Open Sans"/>
                <a:hlinkClick r:id="rId4"/>
              </a:rPr>
              <a:t>cliccare qui</a:t>
            </a:r>
            <a:endParaRPr sz="1800">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Indopacifico</a:t>
            </a:r>
            <a:endParaRPr/>
          </a:p>
        </p:txBody>
      </p:sp>
      <p:sp>
        <p:nvSpPr>
          <p:cNvPr id="224" name="Google Shape;224;p33"/>
          <p:cNvSpPr txBox="1"/>
          <p:nvPr>
            <p:ph idx="1" type="body"/>
          </p:nvPr>
        </p:nvSpPr>
        <p:spPr>
          <a:xfrm>
            <a:off x="311700" y="1266325"/>
            <a:ext cx="6483900" cy="3302700"/>
          </a:xfrm>
          <a:prstGeom prst="rect">
            <a:avLst/>
          </a:prstGeom>
        </p:spPr>
        <p:txBody>
          <a:bodyPr anchorCtr="0" anchor="t" bIns="91425" lIns="91425" spcFirstLastPara="1" rIns="91425" wrap="square" tIns="91425">
            <a:normAutofit lnSpcReduction="20000"/>
          </a:bodyPr>
          <a:lstStyle/>
          <a:p>
            <a:pPr indent="-330200" lvl="0" marL="457200" rtl="0" algn="l">
              <a:spcBef>
                <a:spcPts val="1200"/>
              </a:spcBef>
              <a:spcAft>
                <a:spcPts val="0"/>
              </a:spcAft>
              <a:buClr>
                <a:srgbClr val="000000"/>
              </a:buClr>
              <a:buSzPts val="1600"/>
              <a:buFont typeface="Verdana"/>
              <a:buChar char="●"/>
            </a:pPr>
            <a:r>
              <a:rPr lang="it" sz="1600">
                <a:solidFill>
                  <a:srgbClr val="000000"/>
                </a:solidFill>
                <a:highlight>
                  <a:srgbClr val="FFFFFF"/>
                </a:highlight>
                <a:latin typeface="Verdana"/>
                <a:ea typeface="Verdana"/>
                <a:cs typeface="Verdana"/>
                <a:sym typeface="Verdana"/>
              </a:rPr>
              <a:t>L’Italia ha svolto nel 2024 esercitazioni militari davanti alla Cina (</a:t>
            </a:r>
            <a:r>
              <a:rPr lang="it" sz="1600" u="sng">
                <a:solidFill>
                  <a:schemeClr val="hlink"/>
                </a:solidFill>
                <a:highlight>
                  <a:srgbClr val="FFFFFF"/>
                </a:highlight>
                <a:latin typeface="Verdana"/>
                <a:ea typeface="Verdana"/>
                <a:cs typeface="Verdana"/>
                <a:sym typeface="Verdana"/>
                <a:hlinkClick r:id="rId3"/>
              </a:rPr>
              <a:t>vedere area</a:t>
            </a:r>
            <a:r>
              <a:rPr lang="it" sz="1600">
                <a:solidFill>
                  <a:srgbClr val="000000"/>
                </a:solidFill>
                <a:highlight>
                  <a:srgbClr val="FFFFFF"/>
                </a:highlight>
                <a:latin typeface="Verdana"/>
                <a:ea typeface="Verdana"/>
                <a:cs typeface="Verdana"/>
                <a:sym typeface="Verdana"/>
              </a:rPr>
              <a:t>). </a:t>
            </a:r>
            <a:endParaRPr sz="1600">
              <a:solidFill>
                <a:srgbClr val="000000"/>
              </a:solidFill>
              <a:highlight>
                <a:srgbClr val="FFFFFF"/>
              </a:highlight>
              <a:latin typeface="Verdana"/>
              <a:ea typeface="Verdana"/>
              <a:cs typeface="Verdana"/>
              <a:sym typeface="Verdana"/>
            </a:endParaRPr>
          </a:p>
          <a:p>
            <a:pPr indent="-330200" lvl="0" marL="457200" rtl="0" algn="l">
              <a:spcBef>
                <a:spcPts val="0"/>
              </a:spcBef>
              <a:spcAft>
                <a:spcPts val="0"/>
              </a:spcAft>
              <a:buClr>
                <a:srgbClr val="000000"/>
              </a:buClr>
              <a:buSzPts val="1600"/>
              <a:buFont typeface="Verdana"/>
              <a:buChar char="●"/>
            </a:pPr>
            <a:r>
              <a:rPr lang="it" sz="1600">
                <a:solidFill>
                  <a:srgbClr val="000000"/>
                </a:solidFill>
                <a:highlight>
                  <a:srgbClr val="FFFFFF"/>
                </a:highlight>
                <a:latin typeface="Verdana"/>
                <a:ea typeface="Verdana"/>
                <a:cs typeface="Verdana"/>
                <a:sym typeface="Verdana"/>
              </a:rPr>
              <a:t>Il 1° giugno 2024 la portaerei Cavour è partita dalla base navale di Taranto con i suoi F-35 per unirsi alle esercitazioni che si sono tenute davanti alle coste della Cina, nel Pacifico.</a:t>
            </a:r>
            <a:endParaRPr sz="1600">
              <a:solidFill>
                <a:srgbClr val="000000"/>
              </a:solidFill>
              <a:highlight>
                <a:srgbClr val="FFFFFF"/>
              </a:highlight>
              <a:latin typeface="Verdana"/>
              <a:ea typeface="Verdana"/>
              <a:cs typeface="Verdana"/>
              <a:sym typeface="Verdana"/>
            </a:endParaRPr>
          </a:p>
          <a:p>
            <a:pPr indent="-330200" lvl="0" marL="457200" rtl="0" algn="l">
              <a:spcBef>
                <a:spcPts val="0"/>
              </a:spcBef>
              <a:spcAft>
                <a:spcPts val="0"/>
              </a:spcAft>
              <a:buClr>
                <a:srgbClr val="000000"/>
              </a:buClr>
              <a:buSzPts val="1600"/>
              <a:buFont typeface="Verdana"/>
              <a:buChar char="●"/>
            </a:pPr>
            <a:r>
              <a:rPr lang="it" sz="1600">
                <a:solidFill>
                  <a:srgbClr val="000000"/>
                </a:solidFill>
                <a:highlight>
                  <a:srgbClr val="FFFFFF"/>
                </a:highlight>
                <a:latin typeface="Verdana"/>
                <a:ea typeface="Verdana"/>
                <a:cs typeface="Verdana"/>
                <a:sym typeface="Verdana"/>
              </a:rPr>
              <a:t>L’asse militare Roma-Tokyo, in funzione anti-Pechino, è stato annunciato dalla prima ministra Giorgia Meloni in Giappone.</a:t>
            </a:r>
            <a:endParaRPr sz="1600">
              <a:solidFill>
                <a:srgbClr val="000000"/>
              </a:solidFill>
              <a:highlight>
                <a:srgbClr val="FFFFFF"/>
              </a:highlight>
              <a:latin typeface="Verdana"/>
              <a:ea typeface="Verdana"/>
              <a:cs typeface="Verdana"/>
              <a:sym typeface="Verdana"/>
            </a:endParaRPr>
          </a:p>
          <a:p>
            <a:pPr indent="-330200" lvl="0" marL="457200" rtl="0" algn="l">
              <a:spcBef>
                <a:spcPts val="0"/>
              </a:spcBef>
              <a:spcAft>
                <a:spcPts val="0"/>
              </a:spcAft>
              <a:buClr>
                <a:srgbClr val="000000"/>
              </a:buClr>
              <a:buSzPts val="1600"/>
              <a:buFont typeface="Verdana"/>
              <a:buChar char="●"/>
            </a:pPr>
            <a:r>
              <a:rPr lang="it" sz="1600">
                <a:solidFill>
                  <a:srgbClr val="000000"/>
                </a:solidFill>
                <a:highlight>
                  <a:srgbClr val="FFFFFF"/>
                </a:highlight>
                <a:latin typeface="Verdana"/>
                <a:ea typeface="Verdana"/>
                <a:cs typeface="Verdana"/>
                <a:sym typeface="Verdana"/>
              </a:rPr>
              <a:t>Contestualmente è stato firmato un accordo per la progettazione di un costosissimo caccia di sesta generazione (il Tempest) nell’ambito del programma militare GCAP.</a:t>
            </a:r>
            <a:endParaRPr sz="1600">
              <a:solidFill>
                <a:srgbClr val="000000"/>
              </a:solidFill>
              <a:highlight>
                <a:srgbClr val="FFFFFF"/>
              </a:highlight>
              <a:latin typeface="Verdana"/>
              <a:ea typeface="Verdana"/>
              <a:cs typeface="Verdana"/>
              <a:sym typeface="Verdana"/>
            </a:endParaRPr>
          </a:p>
        </p:txBody>
      </p:sp>
      <p:sp>
        <p:nvSpPr>
          <p:cNvPr id="225" name="Google Shape;225;p33"/>
          <p:cNvSpPr/>
          <p:nvPr/>
        </p:nvSpPr>
        <p:spPr>
          <a:xfrm>
            <a:off x="6889225" y="1694625"/>
            <a:ext cx="1302900" cy="9537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6" name="Google Shape;226;p33"/>
          <p:cNvSpPr txBox="1"/>
          <p:nvPr/>
        </p:nvSpPr>
        <p:spPr>
          <a:xfrm>
            <a:off x="7016950" y="2725025"/>
            <a:ext cx="1815300" cy="9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u="sng">
                <a:solidFill>
                  <a:schemeClr val="hlink"/>
                </a:solidFill>
                <a:latin typeface="Open Sans"/>
                <a:ea typeface="Open Sans"/>
                <a:cs typeface="Open Sans"/>
                <a:sym typeface="Open Sans"/>
                <a:hlinkClick r:id="rId4"/>
              </a:rPr>
              <a:t>Documentazione parlamentare</a:t>
            </a:r>
            <a:endParaRPr sz="1600">
              <a:solidFill>
                <a:schemeClr val="dk2"/>
              </a:solidFill>
              <a:latin typeface="Open Sans"/>
              <a:ea typeface="Open Sans"/>
              <a:cs typeface="Open Sans"/>
              <a:sym typeface="Open Sans"/>
            </a:endParaRPr>
          </a:p>
        </p:txBody>
      </p:sp>
      <p:pic>
        <p:nvPicPr>
          <p:cNvPr id="227" name="Google Shape;227;p33"/>
          <p:cNvPicPr preferRelativeResize="0"/>
          <p:nvPr/>
        </p:nvPicPr>
        <p:blipFill>
          <a:blip r:embed="rId5">
            <a:alphaModFix/>
          </a:blip>
          <a:stretch>
            <a:fillRect/>
          </a:stretch>
        </p:blipFill>
        <p:spPr>
          <a:xfrm>
            <a:off x="7269475" y="3481473"/>
            <a:ext cx="1156950" cy="1087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Missili per la Marina Militare</a:t>
            </a:r>
            <a:endParaRPr/>
          </a:p>
        </p:txBody>
      </p:sp>
      <p:sp>
        <p:nvSpPr>
          <p:cNvPr id="233" name="Google Shape;233;p34"/>
          <p:cNvSpPr txBox="1"/>
          <p:nvPr>
            <p:ph idx="1" type="body"/>
          </p:nvPr>
        </p:nvSpPr>
        <p:spPr>
          <a:xfrm>
            <a:off x="311700" y="1266325"/>
            <a:ext cx="8680800" cy="345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La svolta </a:t>
            </a:r>
            <a:endParaRPr/>
          </a:p>
          <a:p>
            <a:pPr indent="0" lvl="0" marL="0" rtl="0" algn="l">
              <a:spcBef>
                <a:spcPts val="1200"/>
              </a:spcBef>
              <a:spcAft>
                <a:spcPts val="1200"/>
              </a:spcAft>
              <a:buNone/>
            </a:pPr>
            <a:r>
              <a:rPr lang="it"/>
              <a:t>offensiva</a:t>
            </a:r>
            <a:endParaRPr/>
          </a:p>
        </p:txBody>
      </p:sp>
      <p:pic>
        <p:nvPicPr>
          <p:cNvPr id="234" name="Google Shape;234;p34"/>
          <p:cNvPicPr preferRelativeResize="0"/>
          <p:nvPr/>
        </p:nvPicPr>
        <p:blipFill>
          <a:blip r:embed="rId3">
            <a:alphaModFix/>
          </a:blip>
          <a:stretch>
            <a:fillRect/>
          </a:stretch>
        </p:blipFill>
        <p:spPr>
          <a:xfrm>
            <a:off x="1864870" y="1231200"/>
            <a:ext cx="6669530" cy="330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nuova super-base militare in Romania </a:t>
            </a:r>
            <a:endParaRPr/>
          </a:p>
        </p:txBody>
      </p:sp>
      <p:sp>
        <p:nvSpPr>
          <p:cNvPr id="240" name="Google Shape;240;p35"/>
          <p:cNvSpPr txBox="1"/>
          <p:nvPr>
            <p:ph idx="1" type="body"/>
          </p:nvPr>
        </p:nvSpPr>
        <p:spPr>
          <a:xfrm>
            <a:off x="311700" y="1266325"/>
            <a:ext cx="30102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a:t>Tensioni politiche e militari </a:t>
            </a:r>
            <a:endParaRPr b="1"/>
          </a:p>
          <a:p>
            <a:pPr indent="0" lvl="0" marL="0" rtl="0" algn="l">
              <a:spcBef>
                <a:spcPts val="1200"/>
              </a:spcBef>
              <a:spcAft>
                <a:spcPts val="0"/>
              </a:spcAft>
              <a:buNone/>
            </a:pPr>
            <a:r>
              <a:rPr b="1" lang="it"/>
              <a:t>(</a:t>
            </a:r>
            <a:r>
              <a:rPr b="1" lang="it" u="sng">
                <a:solidFill>
                  <a:schemeClr val="hlink"/>
                </a:solidFill>
                <a:hlinkClick r:id="rId3"/>
              </a:rPr>
              <a:t>vedere PeaceLink</a:t>
            </a:r>
            <a:r>
              <a:rPr b="1" lang="it"/>
              <a:t>)</a:t>
            </a:r>
            <a:endParaRPr b="1"/>
          </a:p>
          <a:p>
            <a:pPr indent="0" lvl="0" marL="0" rtl="0" algn="l">
              <a:spcBef>
                <a:spcPts val="1200"/>
              </a:spcBef>
              <a:spcAft>
                <a:spcPts val="1200"/>
              </a:spcAft>
              <a:buNone/>
            </a:pPr>
            <a:r>
              <a:rPr lang="it" sz="1600">
                <a:solidFill>
                  <a:srgbClr val="393939"/>
                </a:solidFill>
                <a:highlight>
                  <a:srgbClr val="FFFFFF"/>
                </a:highlight>
                <a:latin typeface="Arial"/>
                <a:ea typeface="Arial"/>
                <a:cs typeface="Arial"/>
                <a:sym typeface="Arial"/>
              </a:rPr>
              <a:t>La Romania ha individuato una nuova data per le elezioni presidenziali. Si svolgeranno il 4 maggio di quest’anno, due settimane dopo, il 18, ci sarà il ballottaggio.</a:t>
            </a:r>
            <a:r>
              <a:rPr lang="it"/>
              <a:t> </a:t>
            </a:r>
            <a:endParaRPr/>
          </a:p>
        </p:txBody>
      </p:sp>
      <p:pic>
        <p:nvPicPr>
          <p:cNvPr id="241" name="Google Shape;241;p35"/>
          <p:cNvPicPr preferRelativeResize="0"/>
          <p:nvPr/>
        </p:nvPicPr>
        <p:blipFill>
          <a:blip r:embed="rId4">
            <a:alphaModFix/>
          </a:blip>
          <a:stretch>
            <a:fillRect/>
          </a:stretch>
        </p:blipFill>
        <p:spPr>
          <a:xfrm>
            <a:off x="3824650" y="1325525"/>
            <a:ext cx="4834550" cy="30994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guerra in Ucraina</a:t>
            </a:r>
            <a:endParaRPr/>
          </a:p>
        </p:txBody>
      </p:sp>
      <p:sp>
        <p:nvSpPr>
          <p:cNvPr id="247" name="Google Shape;247;p3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Ricostruzione della guerra</a:t>
            </a:r>
            <a:endParaRPr/>
          </a:p>
          <a:p>
            <a:pPr indent="0" lvl="0" marL="0" rtl="0" algn="l">
              <a:spcBef>
                <a:spcPts val="1200"/>
              </a:spcBef>
              <a:spcAft>
                <a:spcPts val="0"/>
              </a:spcAft>
              <a:buNone/>
            </a:pPr>
            <a:r>
              <a:rPr lang="it"/>
              <a:t>2022: invasione dell’Ucraina, guerra di movimento, rimonta dell’Ucraina</a:t>
            </a:r>
            <a:endParaRPr/>
          </a:p>
          <a:p>
            <a:pPr indent="0" lvl="0" marL="0" rtl="0" algn="l">
              <a:spcBef>
                <a:spcPts val="1200"/>
              </a:spcBef>
              <a:spcAft>
                <a:spcPts val="0"/>
              </a:spcAft>
              <a:buNone/>
            </a:pPr>
            <a:r>
              <a:rPr lang="it"/>
              <a:t>2023: Bakhmut, controffensiva ucraina, l’obiettivo della Crimea, fallimento</a:t>
            </a:r>
            <a:endParaRPr/>
          </a:p>
          <a:p>
            <a:pPr indent="0" lvl="0" marL="0" rtl="0" algn="l">
              <a:spcBef>
                <a:spcPts val="1200"/>
              </a:spcBef>
              <a:spcAft>
                <a:spcPts val="0"/>
              </a:spcAft>
              <a:buNone/>
            </a:pPr>
            <a:r>
              <a:rPr lang="it"/>
              <a:t>2024: avanzata russa, attacchi in profondità alla Russia, incursione nel Kursk</a:t>
            </a:r>
            <a:endParaRPr/>
          </a:p>
          <a:p>
            <a:pPr indent="0" lvl="0" marL="0" rtl="0" algn="l">
              <a:spcBef>
                <a:spcPts val="1200"/>
              </a:spcBef>
              <a:spcAft>
                <a:spcPts val="0"/>
              </a:spcAft>
              <a:buNone/>
            </a:pPr>
            <a:r>
              <a:rPr lang="it"/>
              <a:t>2025: cedimenti roccaforti Ucraina, Trump trasforma la sconfitta in vittoria </a:t>
            </a:r>
            <a:endParaRPr/>
          </a:p>
          <a:p>
            <a:pPr indent="0" lvl="0" marL="0" rtl="0" algn="l">
              <a:spcBef>
                <a:spcPts val="1200"/>
              </a:spcBef>
              <a:spcAft>
                <a:spcPts val="1200"/>
              </a:spcAft>
              <a:buNone/>
            </a:pPr>
            <a:r>
              <a:rPr lang="it"/>
              <a:t>Analisi dettagliata </a:t>
            </a:r>
            <a:r>
              <a:rPr lang="it" u="sng">
                <a:solidFill>
                  <a:schemeClr val="hlink"/>
                </a:solidFill>
                <a:hlinkClick r:id="rId3"/>
              </a:rPr>
              <a:t>https://www.peacelink.it/conflitti/a/50585.html</a:t>
            </a:r>
            <a:r>
              <a:rPr lang="it"/>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Rischio di guerra nucleare (ottobre 2022)</a:t>
            </a:r>
            <a:endParaRPr/>
          </a:p>
        </p:txBody>
      </p:sp>
      <p:sp>
        <p:nvSpPr>
          <p:cNvPr id="253" name="Google Shape;253;p37"/>
          <p:cNvSpPr txBox="1"/>
          <p:nvPr>
            <p:ph idx="1" type="body"/>
          </p:nvPr>
        </p:nvSpPr>
        <p:spPr>
          <a:xfrm>
            <a:off x="311700" y="1044900"/>
            <a:ext cx="5565300" cy="3726000"/>
          </a:xfrm>
          <a:prstGeom prst="rect">
            <a:avLst/>
          </a:prstGeom>
        </p:spPr>
        <p:txBody>
          <a:bodyPr anchorCtr="0" anchor="t" bIns="91425" lIns="91425" spcFirstLastPara="1" rIns="91425" wrap="square" tIns="91425">
            <a:normAutofit/>
          </a:bodyPr>
          <a:lstStyle/>
          <a:p>
            <a:pPr indent="0" lvl="0" marL="0" rtl="0" algn="l">
              <a:spcBef>
                <a:spcPts val="700"/>
              </a:spcBef>
              <a:spcAft>
                <a:spcPts val="0"/>
              </a:spcAft>
              <a:buNone/>
            </a:pPr>
            <a:r>
              <a:rPr b="1" lang="it" sz="1600">
                <a:solidFill>
                  <a:srgbClr val="881A25"/>
                </a:solidFill>
                <a:latin typeface="Verdana"/>
                <a:ea typeface="Verdana"/>
                <a:cs typeface="Verdana"/>
                <a:sym typeface="Verdana"/>
              </a:rPr>
              <a:t>La guerra che verrà: messaggio collettivo sui rischi catastrofici dell'escalation militare</a:t>
            </a:r>
            <a:endParaRPr b="1" sz="1600">
              <a:solidFill>
                <a:srgbClr val="881A25"/>
              </a:solidFill>
              <a:latin typeface="Verdana"/>
              <a:ea typeface="Verdana"/>
              <a:cs typeface="Verdana"/>
              <a:sym typeface="Verdana"/>
            </a:endParaRPr>
          </a:p>
          <a:p>
            <a:pPr indent="0" lvl="0" marL="0" rtl="0" algn="l">
              <a:spcBef>
                <a:spcPts val="0"/>
              </a:spcBef>
              <a:spcAft>
                <a:spcPts val="0"/>
              </a:spcAft>
              <a:buNone/>
            </a:pPr>
            <a:r>
              <a:rPr lang="it" sz="1100" u="sng">
                <a:solidFill>
                  <a:schemeClr val="hlink"/>
                </a:solidFill>
                <a:latin typeface="Verdana"/>
                <a:ea typeface="Verdana"/>
                <a:cs typeface="Verdana"/>
                <a:sym typeface="Verdana"/>
                <a:hlinkClick r:id="rId3"/>
              </a:rPr>
              <a:t>20 ottobre 2022</a:t>
            </a:r>
            <a:r>
              <a:rPr lang="it" sz="1100">
                <a:solidFill>
                  <a:srgbClr val="333333"/>
                </a:solidFill>
                <a:latin typeface="Verdana"/>
                <a:ea typeface="Verdana"/>
                <a:cs typeface="Verdana"/>
                <a:sym typeface="Verdana"/>
              </a:rPr>
              <a:t> (PeaceLink)</a:t>
            </a:r>
            <a:endParaRPr sz="1100">
              <a:solidFill>
                <a:srgbClr val="333333"/>
              </a:solidFill>
              <a:latin typeface="Verdana"/>
              <a:ea typeface="Verdana"/>
              <a:cs typeface="Verdana"/>
              <a:sym typeface="Verdana"/>
            </a:endParaRPr>
          </a:p>
          <a:p>
            <a:pPr indent="0" lvl="0" marL="0" rtl="0" algn="l">
              <a:spcBef>
                <a:spcPts val="1200"/>
              </a:spcBef>
              <a:spcAft>
                <a:spcPts val="1200"/>
              </a:spcAft>
              <a:buNone/>
            </a:pPr>
            <a:r>
              <a:rPr lang="it" sz="1300">
                <a:solidFill>
                  <a:srgbClr val="333333"/>
                </a:solidFill>
                <a:latin typeface="Verdana"/>
                <a:ea typeface="Verdana"/>
                <a:cs typeface="Verdana"/>
                <a:sym typeface="Verdana"/>
              </a:rPr>
              <a:t>Zelensky chiede alla Nato di colpire preventivamente in caso di rischio di conflitto nucleare. Non ha parlato di "nuclear first strike" ma ha parlato di </a:t>
            </a:r>
            <a:r>
              <a:rPr lang="it" sz="1300" u="sng">
                <a:solidFill>
                  <a:srgbClr val="542EBF"/>
                </a:solidFill>
                <a:latin typeface="Verdana"/>
                <a:ea typeface="Verdana"/>
                <a:cs typeface="Verdana"/>
                <a:sym typeface="Verdana"/>
                <a:hlinkClick r:id="rId4">
                  <a:extLst>
                    <a:ext uri="{A12FA001-AC4F-418D-AE19-62706E023703}">
                      <ahyp:hlinkClr val="tx"/>
                    </a:ext>
                  </a:extLst>
                </a:hlinkClick>
              </a:rPr>
              <a:t>attacco preventivo</a:t>
            </a:r>
            <a:r>
              <a:rPr lang="it" sz="1300">
                <a:solidFill>
                  <a:srgbClr val="333333"/>
                </a:solidFill>
                <a:latin typeface="Verdana"/>
                <a:ea typeface="Verdana"/>
                <a:cs typeface="Verdana"/>
                <a:sym typeface="Verdana"/>
              </a:rPr>
              <a:t>. Che si fa con le B61-12 se si vuole </a:t>
            </a:r>
            <a:r>
              <a:rPr lang="it" sz="1300" u="sng">
                <a:solidFill>
                  <a:srgbClr val="542EBF"/>
                </a:solidFill>
                <a:latin typeface="Verdana"/>
                <a:ea typeface="Verdana"/>
                <a:cs typeface="Verdana"/>
                <a:sym typeface="Verdana"/>
                <a:hlinkClick r:id="rId5">
                  <a:extLst>
                    <a:ext uri="{A12FA001-AC4F-418D-AE19-62706E023703}">
                      <ahyp:hlinkClr val="tx"/>
                    </a:ext>
                  </a:extLst>
                </a:hlinkClick>
              </a:rPr>
              <a:t>penetrare i bunker sotterranei russi</a:t>
            </a:r>
            <a:r>
              <a:rPr lang="it" sz="1300">
                <a:solidFill>
                  <a:srgbClr val="333333"/>
                </a:solidFill>
                <a:latin typeface="Verdana"/>
                <a:ea typeface="Verdana"/>
                <a:cs typeface="Verdana"/>
                <a:sym typeface="Verdana"/>
              </a:rPr>
              <a:t>. È stata la prima volta, nella storia del secondo dopoguerra, che viene evocato un "attacco preventivo" contro la Russia da parte di un capo di stato. Poi ha detto che è stato male interpretato, che c'è stato un problema di traduzione distorta. </a:t>
            </a:r>
            <a:r>
              <a:rPr lang="it" sz="1300" u="sng">
                <a:solidFill>
                  <a:srgbClr val="542EBF"/>
                </a:solidFill>
                <a:latin typeface="Verdana"/>
                <a:ea typeface="Verdana"/>
                <a:cs typeface="Verdana"/>
                <a:sym typeface="Verdana"/>
                <a:hlinkClick r:id="rId6">
                  <a:extLst>
                    <a:ext uri="{A12FA001-AC4F-418D-AE19-62706E023703}">
                      <ahyp:hlinkClr val="tx"/>
                    </a:ext>
                  </a:extLst>
                </a:hlinkClick>
              </a:rPr>
              <a:t>Controllando accuratamente le fonti e le traduzioni</a:t>
            </a:r>
            <a:r>
              <a:rPr lang="it" sz="1300">
                <a:solidFill>
                  <a:srgbClr val="333333"/>
                </a:solidFill>
                <a:latin typeface="Verdana"/>
                <a:ea typeface="Verdana"/>
                <a:cs typeface="Verdana"/>
                <a:sym typeface="Verdana"/>
              </a:rPr>
              <a:t> abbiamo verificato che Zelensky ha dichiarato esattamente quello che tutte le agenzie stampa del mondo avevano scritto. </a:t>
            </a:r>
            <a:endParaRPr sz="1200">
              <a:solidFill>
                <a:srgbClr val="333333"/>
              </a:solidFill>
              <a:latin typeface="Verdana"/>
              <a:ea typeface="Verdana"/>
              <a:cs typeface="Verdana"/>
              <a:sym typeface="Verdana"/>
            </a:endParaRPr>
          </a:p>
        </p:txBody>
      </p:sp>
      <p:pic>
        <p:nvPicPr>
          <p:cNvPr id="254" name="Google Shape;254;p37"/>
          <p:cNvPicPr preferRelativeResize="0"/>
          <p:nvPr/>
        </p:nvPicPr>
        <p:blipFill>
          <a:blip r:embed="rId7">
            <a:alphaModFix/>
          </a:blip>
          <a:stretch>
            <a:fillRect/>
          </a:stretch>
        </p:blipFill>
        <p:spPr>
          <a:xfrm>
            <a:off x="6170475" y="2571750"/>
            <a:ext cx="2550398" cy="2105399"/>
          </a:xfrm>
          <a:prstGeom prst="rect">
            <a:avLst/>
          </a:prstGeom>
          <a:noFill/>
          <a:ln>
            <a:noFill/>
          </a:ln>
        </p:spPr>
      </p:pic>
      <p:pic>
        <p:nvPicPr>
          <p:cNvPr id="255" name="Google Shape;255;p37"/>
          <p:cNvPicPr preferRelativeResize="0"/>
          <p:nvPr/>
        </p:nvPicPr>
        <p:blipFill>
          <a:blip r:embed="rId8">
            <a:alphaModFix/>
          </a:blip>
          <a:stretch>
            <a:fillRect/>
          </a:stretch>
        </p:blipFill>
        <p:spPr>
          <a:xfrm>
            <a:off x="6190350" y="1087750"/>
            <a:ext cx="2481076" cy="1339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311700" y="267300"/>
            <a:ext cx="3074100" cy="615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Parliamo di guerra e di escalation</a:t>
            </a:r>
            <a:endParaRPr/>
          </a:p>
        </p:txBody>
      </p:sp>
      <p:sp>
        <p:nvSpPr>
          <p:cNvPr id="261" name="Google Shape;261;p38"/>
          <p:cNvSpPr txBox="1"/>
          <p:nvPr>
            <p:ph idx="1" type="body"/>
          </p:nvPr>
        </p:nvSpPr>
        <p:spPr>
          <a:xfrm>
            <a:off x="105300" y="1749600"/>
            <a:ext cx="3677400" cy="2956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D0D0D"/>
              </a:buClr>
              <a:buSzPts val="1600"/>
              <a:buFont typeface="Arial"/>
              <a:buChar char="●"/>
            </a:pPr>
            <a:r>
              <a:rPr lang="it" sz="1600">
                <a:solidFill>
                  <a:srgbClr val="0D0D0D"/>
                </a:solidFill>
                <a:highlight>
                  <a:srgbClr val="FFFFFF"/>
                </a:highlight>
                <a:latin typeface="Arial"/>
                <a:ea typeface="Arial"/>
                <a:cs typeface="Arial"/>
                <a:sym typeface="Arial"/>
              </a:rPr>
              <a:t>Nella guerra in Ucraina si rischia uno scontro catastrofico fra la Nato e la Russia. </a:t>
            </a:r>
            <a:endParaRPr sz="1600">
              <a:solidFill>
                <a:srgbClr val="0D0D0D"/>
              </a:solidFill>
              <a:highlight>
                <a:srgbClr val="FFFFFF"/>
              </a:highlight>
              <a:latin typeface="Arial"/>
              <a:ea typeface="Arial"/>
              <a:cs typeface="Arial"/>
              <a:sym typeface="Arial"/>
            </a:endParaRPr>
          </a:p>
          <a:p>
            <a:pPr indent="-330200" lvl="0" marL="457200" rtl="0" algn="l">
              <a:spcBef>
                <a:spcPts val="0"/>
              </a:spcBef>
              <a:spcAft>
                <a:spcPts val="0"/>
              </a:spcAft>
              <a:buClr>
                <a:srgbClr val="0D0D0D"/>
              </a:buClr>
              <a:buSzPts val="1600"/>
              <a:buFont typeface="Arial"/>
              <a:buChar char="●"/>
            </a:pPr>
            <a:r>
              <a:rPr lang="it" sz="1600">
                <a:solidFill>
                  <a:srgbClr val="0D0D0D"/>
                </a:solidFill>
                <a:highlight>
                  <a:srgbClr val="FFFFFF"/>
                </a:highlight>
                <a:latin typeface="Arial"/>
                <a:ea typeface="Arial"/>
                <a:cs typeface="Arial"/>
                <a:sym typeface="Arial"/>
              </a:rPr>
              <a:t>Nello sfondo c'è la guerra nucleare, mai stata così vicina dopo la crisi di Cuba del 1962. </a:t>
            </a:r>
            <a:endParaRPr sz="1600">
              <a:solidFill>
                <a:srgbClr val="0D0D0D"/>
              </a:solidFill>
              <a:highlight>
                <a:srgbClr val="FFFFFF"/>
              </a:highlight>
              <a:latin typeface="Arial"/>
              <a:ea typeface="Arial"/>
              <a:cs typeface="Arial"/>
              <a:sym typeface="Arial"/>
            </a:endParaRPr>
          </a:p>
        </p:txBody>
      </p:sp>
      <p:sp>
        <p:nvSpPr>
          <p:cNvPr id="262" name="Google Shape;262;p38"/>
          <p:cNvSpPr txBox="1"/>
          <p:nvPr/>
        </p:nvSpPr>
        <p:spPr>
          <a:xfrm>
            <a:off x="311700" y="3531600"/>
            <a:ext cx="8525400" cy="151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it" sz="1600"/>
              <a:t>Secondo le rivelazione a cui ha avuto accesso il corrispondente della CNN James Sciutto </a:t>
            </a:r>
            <a:r>
              <a:rPr b="1" lang="it" sz="1600"/>
              <a:t>tra la fine dell'estate e l'autunno del 2022</a:t>
            </a:r>
            <a:r>
              <a:rPr lang="it" sz="1600"/>
              <a:t>, il Consiglio di Sicurezza Nazionale degli Stati Uniti avrebbe convocato una serie di riunioni </a:t>
            </a:r>
            <a:r>
              <a:rPr lang="it" sz="1600">
                <a:highlight>
                  <a:srgbClr val="FFFFFF"/>
                </a:highlight>
              </a:rPr>
              <a:t>per mettere a punto </a:t>
            </a:r>
            <a:r>
              <a:rPr b="1" lang="it" sz="1600">
                <a:solidFill>
                  <a:srgbClr val="FF0000"/>
                </a:solidFill>
                <a:highlight>
                  <a:srgbClr val="FFFFFF"/>
                </a:highlight>
              </a:rPr>
              <a:t>piani di emergenza nel caso in cui ci fosse stato un attacco con un'arma nucleare</a:t>
            </a:r>
            <a:r>
              <a:rPr lang="it" sz="1600">
                <a:highlight>
                  <a:srgbClr val="FFFFFF"/>
                </a:highlight>
              </a:rPr>
              <a:t>. </a:t>
            </a:r>
            <a:endParaRPr sz="2000">
              <a:solidFill>
                <a:schemeClr val="dk2"/>
              </a:solidFill>
              <a:latin typeface="Open Sans"/>
              <a:ea typeface="Open Sans"/>
              <a:cs typeface="Open Sans"/>
              <a:sym typeface="Open Sans"/>
            </a:endParaRPr>
          </a:p>
        </p:txBody>
      </p:sp>
      <p:pic>
        <p:nvPicPr>
          <p:cNvPr descr="Esiste una simulazione, messa a punto dai ricercatori del Programma di scienza e sicurezza globale di Princeton, chiamata &quot;Piano A&quot;. Un'animazione che nessuno vorrebbe vedere mai: mostra come l'uso di una singola arma nucleare tattica potrebbe portare a un terrificante conflitto mondiale. Ecco come" id="263" name="Google Shape;263;p38" title="Questa animazione mostra come un singolo attacco scatenerebbe una guerra nulcleare Nato-Russia">
            <a:hlinkClick r:id="rId3"/>
          </p:cNvPr>
          <p:cNvPicPr preferRelativeResize="0"/>
          <p:nvPr/>
        </p:nvPicPr>
        <p:blipFill>
          <a:blip r:embed="rId4">
            <a:alphaModFix/>
          </a:blip>
          <a:stretch>
            <a:fillRect/>
          </a:stretch>
        </p:blipFill>
        <p:spPr>
          <a:xfrm>
            <a:off x="3739500" y="518400"/>
            <a:ext cx="5097600" cy="286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Kyiv Independent</a:t>
            </a:r>
            <a:endParaRPr/>
          </a:p>
        </p:txBody>
      </p:sp>
      <p:sp>
        <p:nvSpPr>
          <p:cNvPr id="269" name="Google Shape;269;p39"/>
          <p:cNvSpPr txBox="1"/>
          <p:nvPr>
            <p:ph idx="1" type="body"/>
          </p:nvPr>
        </p:nvSpPr>
        <p:spPr>
          <a:xfrm>
            <a:off x="311700" y="1266325"/>
            <a:ext cx="8520600" cy="34479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Char char="●"/>
            </a:pPr>
            <a:r>
              <a:rPr lang="it">
                <a:solidFill>
                  <a:srgbClr val="333333"/>
                </a:solidFill>
              </a:rPr>
              <a:t>I soldati di leva vengono impiegati in missioni suicide simili a quelle che ordinava il </a:t>
            </a:r>
            <a:r>
              <a:rPr b="1" lang="it">
                <a:solidFill>
                  <a:srgbClr val="333333"/>
                </a:solidFill>
              </a:rPr>
              <a:t>generale Cadorna</a:t>
            </a:r>
            <a:r>
              <a:rPr lang="it">
                <a:solidFill>
                  <a:srgbClr val="333333"/>
                </a:solidFill>
              </a:rPr>
              <a:t> nella prima guerra mondiale. Ecco qui qualche sprazzo di questa lucida follia. "Il battaglione è arrivato a meta' dicembre... tra tutti i plotoni eravamo 500", racconta Borys, un medico militare della regione di Odessa che combatte intorno a Bajmut. </a:t>
            </a:r>
            <a:endParaRPr>
              <a:solidFill>
                <a:srgbClr val="333333"/>
              </a:solidFill>
            </a:endParaRPr>
          </a:p>
          <a:p>
            <a:pPr indent="-387350" lvl="0" marL="457200" rtl="0" algn="l">
              <a:spcBef>
                <a:spcPts val="0"/>
              </a:spcBef>
              <a:spcAft>
                <a:spcPts val="0"/>
              </a:spcAft>
              <a:buSzPts val="2500"/>
              <a:buChar char="●"/>
            </a:pPr>
            <a:r>
              <a:rPr lang="it">
                <a:solidFill>
                  <a:srgbClr val="333333"/>
                </a:solidFill>
              </a:rPr>
              <a:t>"Un mese fa eravamo letteralmente 150", </a:t>
            </a:r>
            <a:r>
              <a:rPr lang="it" u="sng">
                <a:solidFill>
                  <a:srgbClr val="542EBF"/>
                </a:solidFill>
                <a:hlinkClick r:id="rId3">
                  <a:extLst>
                    <a:ext uri="{A12FA001-AC4F-418D-AE19-62706E023703}">
                      <ahyp:hlinkClr val="tx"/>
                    </a:ext>
                  </a:extLst>
                </a:hlinkClick>
              </a:rPr>
              <a:t>confessa a The Kyiv Independent</a:t>
            </a:r>
            <a:r>
              <a:rPr lang="it">
                <a:solidFill>
                  <a:srgbClr val="333333"/>
                </a:solidFill>
              </a:rPr>
              <a:t>. "Quando si va in posizione, non c'è nemmeno il 50% di possibilità di uscirne vivi", afferma un altro soldato. È più un 30/70".</a:t>
            </a:r>
            <a:endParaRPr>
              <a:solidFill>
                <a:srgbClr val="333333"/>
              </a:solidFill>
            </a:endParaRPr>
          </a:p>
          <a:p>
            <a:pPr indent="0" lvl="0" marL="457200" rtl="0" algn="l">
              <a:spcBef>
                <a:spcPts val="1200"/>
              </a:spcBef>
              <a:spcAft>
                <a:spcPts val="1200"/>
              </a:spcAft>
              <a:buNone/>
            </a:pPr>
            <a:r>
              <a:rPr lang="it">
                <a:solidFill>
                  <a:srgbClr val="333333"/>
                </a:solidFill>
              </a:rPr>
              <a:t>(marzo 2023)</a:t>
            </a:r>
            <a:endParaRPr>
              <a:solidFill>
                <a:srgbClr val="333333"/>
              </a:solidFill>
            </a:endParaRPr>
          </a:p>
        </p:txBody>
      </p:sp>
      <p:pic>
        <p:nvPicPr>
          <p:cNvPr id="270" name="Google Shape;270;p39"/>
          <p:cNvPicPr preferRelativeResize="0"/>
          <p:nvPr/>
        </p:nvPicPr>
        <p:blipFill>
          <a:blip r:embed="rId4">
            <a:alphaModFix/>
          </a:blip>
          <a:stretch>
            <a:fillRect/>
          </a:stretch>
        </p:blipFill>
        <p:spPr>
          <a:xfrm>
            <a:off x="7776650" y="164825"/>
            <a:ext cx="1166400" cy="1166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Difendiamo l’aggredito o lo mandiamo allo sbaraglio?</a:t>
            </a:r>
            <a:endParaRPr/>
          </a:p>
        </p:txBody>
      </p:sp>
      <p:sp>
        <p:nvSpPr>
          <p:cNvPr id="276" name="Google Shape;276;p4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Char char="●"/>
            </a:pPr>
            <a:r>
              <a:rPr lang="it">
                <a:solidFill>
                  <a:srgbClr val="333333"/>
                </a:solidFill>
              </a:rPr>
              <a:t>Se l’obiettivo dell’invio delle armi è quello di difendere le persone in Ucraina allora esiste un solo modo di verifica: conteggiare le vittime. Ma le vittime della guerra sono </a:t>
            </a:r>
            <a:r>
              <a:rPr lang="it" u="sng">
                <a:solidFill>
                  <a:srgbClr val="542EBF"/>
                </a:solidFill>
                <a:hlinkClick r:id="rId3">
                  <a:extLst>
                    <a:ext uri="{A12FA001-AC4F-418D-AE19-62706E023703}">
                      <ahyp:hlinkClr val="tx"/>
                    </a:ext>
                  </a:extLst>
                </a:hlinkClick>
              </a:rPr>
              <a:t>coperte dal segreto di Stato in Ucraina</a:t>
            </a:r>
            <a:r>
              <a:rPr lang="it">
                <a:solidFill>
                  <a:srgbClr val="333333"/>
                </a:solidFill>
              </a:rPr>
              <a:t>. </a:t>
            </a:r>
            <a:endParaRPr>
              <a:solidFill>
                <a:srgbClr val="333333"/>
              </a:solidFill>
            </a:endParaRPr>
          </a:p>
          <a:p>
            <a:pPr indent="-387350" lvl="0" marL="457200" rtl="0" algn="l">
              <a:spcBef>
                <a:spcPts val="0"/>
              </a:spcBef>
              <a:spcAft>
                <a:spcPts val="0"/>
              </a:spcAft>
              <a:buSzPts val="2500"/>
              <a:buChar char="●"/>
            </a:pPr>
            <a:r>
              <a:rPr lang="it">
                <a:solidFill>
                  <a:srgbClr val="333333"/>
                </a:solidFill>
              </a:rPr>
              <a:t>Se ci fosse una verifica trasparente e oggettiva si vedrebbe che all’aumentare dell’invio di armi non è seguita una diminuzione delle morti ma al contrario un crescendo impressionante. </a:t>
            </a:r>
            <a:endParaRPr>
              <a:solidFill>
                <a:srgbClr val="333333"/>
              </a:solidFill>
            </a:endParaRPr>
          </a:p>
          <a:p>
            <a:pPr indent="-387350" lvl="0" marL="457200" rtl="0" algn="l">
              <a:spcBef>
                <a:spcPts val="0"/>
              </a:spcBef>
              <a:spcAft>
                <a:spcPts val="0"/>
              </a:spcAft>
              <a:buSzPts val="2500"/>
              <a:buChar char="●"/>
            </a:pPr>
            <a:r>
              <a:rPr lang="it">
                <a:solidFill>
                  <a:srgbClr val="333333"/>
                </a:solidFill>
              </a:rPr>
              <a:t>Stiamo proteggendo l’aggredito o lo stiamo mandando allo sbaraglio?</a:t>
            </a:r>
            <a:endParaRPr sz="2500"/>
          </a:p>
        </p:txBody>
      </p:sp>
      <p:pic>
        <p:nvPicPr>
          <p:cNvPr id="277" name="Google Shape;277;p40"/>
          <p:cNvPicPr preferRelativeResize="0"/>
          <p:nvPr/>
        </p:nvPicPr>
        <p:blipFill>
          <a:blip r:embed="rId4">
            <a:alphaModFix/>
          </a:blip>
          <a:stretch>
            <a:fillRect/>
          </a:stretch>
        </p:blipFill>
        <p:spPr>
          <a:xfrm>
            <a:off x="7713675" y="3906375"/>
            <a:ext cx="1032975" cy="1032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Capovolgere la narrazione</a:t>
            </a:r>
            <a:endParaRPr/>
          </a:p>
        </p:txBody>
      </p:sp>
      <p:sp>
        <p:nvSpPr>
          <p:cNvPr id="283" name="Google Shape;283;p4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342900" lvl="0" marL="457200" rtl="0" algn="l">
              <a:spcBef>
                <a:spcPts val="1200"/>
              </a:spcBef>
              <a:spcAft>
                <a:spcPts val="0"/>
              </a:spcAft>
              <a:buClr>
                <a:srgbClr val="333333"/>
              </a:buClr>
              <a:buSzPts val="1800"/>
              <a:buChar char="●"/>
            </a:pPr>
            <a:r>
              <a:rPr lang="it">
                <a:solidFill>
                  <a:srgbClr val="333333"/>
                </a:solidFill>
              </a:rPr>
              <a:t>Occorre capovolgere la narrazione della </a:t>
            </a:r>
            <a:r>
              <a:rPr b="1" lang="it">
                <a:solidFill>
                  <a:srgbClr val="333333"/>
                </a:solidFill>
              </a:rPr>
              <a:t>guerra come scelta dolorosa ma necessaria</a:t>
            </a:r>
            <a:r>
              <a:rPr lang="it">
                <a:solidFill>
                  <a:srgbClr val="333333"/>
                </a:solidFill>
              </a:rPr>
              <a:t>, perché quella narrazione oggi non regge più alle dure smentite dell'evidenza. </a:t>
            </a:r>
            <a:endParaRPr>
              <a:solidFill>
                <a:srgbClr val="333333"/>
              </a:solidFill>
            </a:endParaRPr>
          </a:p>
          <a:p>
            <a:pPr indent="-342900" lvl="0" marL="457200" rtl="0" algn="l">
              <a:spcBef>
                <a:spcPts val="0"/>
              </a:spcBef>
              <a:spcAft>
                <a:spcPts val="0"/>
              </a:spcAft>
              <a:buClr>
                <a:srgbClr val="333333"/>
              </a:buClr>
              <a:buSzPts val="1800"/>
              <a:buChar char="●"/>
            </a:pPr>
            <a:r>
              <a:rPr lang="it">
                <a:solidFill>
                  <a:srgbClr val="333333"/>
                </a:solidFill>
              </a:rPr>
              <a:t>La </a:t>
            </a:r>
            <a:r>
              <a:rPr b="1" lang="it">
                <a:solidFill>
                  <a:srgbClr val="333333"/>
                </a:solidFill>
              </a:rPr>
              <a:t>“guerra di difesa”</a:t>
            </a:r>
            <a:r>
              <a:rPr lang="it">
                <a:solidFill>
                  <a:srgbClr val="333333"/>
                </a:solidFill>
              </a:rPr>
              <a:t>, la retorica dell'aggressore e dell'aggredito, tutto sta saltando perché la guerra diventa guerra d’attacco dall’una e dall’altra parte (es. Kursk), rischia cioè di diventare come la prima guerra mondiale. </a:t>
            </a:r>
            <a:endParaRPr>
              <a:solidFill>
                <a:srgbClr val="333333"/>
              </a:solidFill>
            </a:endParaRPr>
          </a:p>
          <a:p>
            <a:pPr indent="-342900" lvl="0" marL="457200" rtl="0" algn="l">
              <a:spcBef>
                <a:spcPts val="0"/>
              </a:spcBef>
              <a:spcAft>
                <a:spcPts val="0"/>
              </a:spcAft>
              <a:buClr>
                <a:srgbClr val="333333"/>
              </a:buClr>
              <a:buSzPts val="1800"/>
              <a:buChar char="●"/>
            </a:pPr>
            <a:r>
              <a:rPr lang="it">
                <a:solidFill>
                  <a:srgbClr val="333333"/>
                </a:solidFill>
              </a:rPr>
              <a:t>Siamo di fronte alla logica della faida, alla guerra persa portata avanti come una questione d’onore (sul modello dell’Afghanistan).</a:t>
            </a:r>
            <a:endParaRPr>
              <a:solidFill>
                <a:srgbClr val="333333"/>
              </a:solidFill>
            </a:endParaRPr>
          </a:p>
          <a:p>
            <a:pPr indent="-342900" lvl="0" marL="457200" rtl="0" algn="l">
              <a:spcBef>
                <a:spcPts val="0"/>
              </a:spcBef>
              <a:spcAft>
                <a:spcPts val="0"/>
              </a:spcAft>
              <a:buClr>
                <a:srgbClr val="333333"/>
              </a:buClr>
              <a:buSzPts val="1800"/>
              <a:buChar char="●"/>
            </a:pPr>
            <a:r>
              <a:rPr lang="it">
                <a:solidFill>
                  <a:srgbClr val="333333"/>
                </a:solidFill>
              </a:rPr>
              <a:t>Persino Luttwak è sconfortato dallo sfacelo militare e ha parlato di referendum (</a:t>
            </a:r>
            <a:r>
              <a:rPr lang="it" u="sng">
                <a:solidFill>
                  <a:srgbClr val="542EBF"/>
                </a:solidFill>
                <a:hlinkClick r:id="rId3">
                  <a:extLst>
                    <a:ext uri="{A12FA001-AC4F-418D-AE19-62706E023703}">
                      <ahyp:hlinkClr val="tx"/>
                    </a:ext>
                  </a:extLst>
                </a:hlinkClick>
              </a:rPr>
              <a:t>"plebiscito"</a:t>
            </a:r>
            <a:r>
              <a:rPr lang="it">
                <a:solidFill>
                  <a:srgbClr val="333333"/>
                </a:solidFill>
              </a:rPr>
              <a:t>) nelle zone di guerra per uscire dal pantano. </a:t>
            </a:r>
            <a:endParaRPr>
              <a:solidFill>
                <a:srgbClr val="333333"/>
              </a:solidFill>
            </a:endParaRPr>
          </a:p>
          <a:p>
            <a:pPr indent="0" lvl="0" marL="0" rtl="0" algn="l">
              <a:spcBef>
                <a:spcPts val="1200"/>
              </a:spcBef>
              <a:spcAft>
                <a:spcPts val="1200"/>
              </a:spcAft>
              <a:buNone/>
            </a:pPr>
            <a:r>
              <a:t/>
            </a:r>
            <a:endParaRPr/>
          </a:p>
        </p:txBody>
      </p:sp>
      <p:pic>
        <p:nvPicPr>
          <p:cNvPr id="284" name="Google Shape;284;p41"/>
          <p:cNvPicPr preferRelativeResize="0"/>
          <p:nvPr/>
        </p:nvPicPr>
        <p:blipFill>
          <a:blip r:embed="rId4">
            <a:alphaModFix/>
          </a:blip>
          <a:stretch>
            <a:fillRect/>
          </a:stretch>
        </p:blipFill>
        <p:spPr>
          <a:xfrm>
            <a:off x="7907600" y="164825"/>
            <a:ext cx="1035450" cy="103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Le spese militari in Italia</a:t>
            </a:r>
            <a:endParaRPr/>
          </a:p>
        </p:txBody>
      </p:sp>
      <p:sp>
        <p:nvSpPr>
          <p:cNvPr id="85" name="Google Shape;85;p1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Clr>
                <a:srgbClr val="333333"/>
              </a:buClr>
              <a:buSzPts val="1600"/>
              <a:buFont typeface="Arial"/>
              <a:buChar char="●"/>
            </a:pPr>
            <a:r>
              <a:rPr lang="it" sz="1600">
                <a:solidFill>
                  <a:srgbClr val="333333"/>
                </a:solidFill>
                <a:latin typeface="Arial"/>
                <a:ea typeface="Arial"/>
                <a:cs typeface="Arial"/>
                <a:sym typeface="Arial"/>
              </a:rPr>
              <a:t>Nel 2025, le spese militari in Italia subiranno un notevole incremento, raggiungendo un totale di 32 miliardi di euro, con un aumento del 12,4% rispetto al 2024. </a:t>
            </a:r>
            <a:endParaRPr sz="1600">
              <a:solidFill>
                <a:srgbClr val="333333"/>
              </a:solidFill>
              <a:latin typeface="Arial"/>
              <a:ea typeface="Arial"/>
              <a:cs typeface="Arial"/>
              <a:sym typeface="Arial"/>
            </a:endParaRPr>
          </a:p>
          <a:p>
            <a:pPr indent="-330200" lvl="0" marL="457200" rtl="0" algn="l">
              <a:spcBef>
                <a:spcPts val="0"/>
              </a:spcBef>
              <a:spcAft>
                <a:spcPts val="0"/>
              </a:spcAft>
              <a:buClr>
                <a:srgbClr val="333333"/>
              </a:buClr>
              <a:buSzPts val="1600"/>
              <a:buFont typeface="Arial"/>
              <a:buChar char="●"/>
            </a:pPr>
            <a:r>
              <a:rPr lang="it" sz="1600">
                <a:solidFill>
                  <a:srgbClr val="333333"/>
                </a:solidFill>
                <a:latin typeface="Arial"/>
                <a:ea typeface="Arial"/>
                <a:cs typeface="Arial"/>
                <a:sym typeface="Arial"/>
              </a:rPr>
              <a:t>Questo incremento corrisponde a 3,5 miliardi di euro in più rispetto all'anno precedente e rappresenta un aumento del 60% rispetto al 2016.</a:t>
            </a:r>
            <a:endParaRPr sz="1600">
              <a:solidFill>
                <a:srgbClr val="333333"/>
              </a:solidFill>
              <a:latin typeface="Arial"/>
              <a:ea typeface="Arial"/>
              <a:cs typeface="Arial"/>
              <a:sym typeface="Arial"/>
            </a:endParaRPr>
          </a:p>
          <a:p>
            <a:pPr indent="-330200" lvl="0" marL="457200" rtl="0" algn="l">
              <a:spcBef>
                <a:spcPts val="0"/>
              </a:spcBef>
              <a:spcAft>
                <a:spcPts val="0"/>
              </a:spcAft>
              <a:buClr>
                <a:srgbClr val="333333"/>
              </a:buClr>
              <a:buSzPts val="1600"/>
              <a:buFont typeface="Arial"/>
              <a:buChar char="●"/>
            </a:pPr>
            <a:r>
              <a:rPr lang="it" sz="1600">
                <a:solidFill>
                  <a:srgbClr val="333333"/>
                </a:solidFill>
                <a:latin typeface="Arial"/>
                <a:ea typeface="Arial"/>
                <a:cs typeface="Arial"/>
                <a:sym typeface="Arial"/>
              </a:rPr>
              <a:t>Di questi 32 miliardi, circa 13 miliardi saranno destinati all'acquisto di nuovi armamenti, segnando un incremento del 77% rispetto ai cinque anni precedenti. </a:t>
            </a:r>
            <a:endParaRPr sz="1600">
              <a:solidFill>
                <a:srgbClr val="333333"/>
              </a:solidFill>
              <a:latin typeface="Arial"/>
              <a:ea typeface="Arial"/>
              <a:cs typeface="Arial"/>
              <a:sym typeface="Arial"/>
            </a:endParaRPr>
          </a:p>
          <a:p>
            <a:pPr indent="0" lvl="0" marL="0" rtl="0" algn="l">
              <a:spcBef>
                <a:spcPts val="1200"/>
              </a:spcBef>
              <a:spcAft>
                <a:spcPts val="0"/>
              </a:spcAft>
              <a:buNone/>
            </a:pPr>
            <a:r>
              <a:t/>
            </a:r>
            <a:endParaRPr sz="1100">
              <a:solidFill>
                <a:srgbClr val="333333"/>
              </a:solidFill>
              <a:latin typeface="Arial"/>
              <a:ea typeface="Arial"/>
              <a:cs typeface="Arial"/>
              <a:sym typeface="Arial"/>
            </a:endParaRPr>
          </a:p>
          <a:p>
            <a:pPr indent="0" lvl="0" marL="0" rtl="0" algn="l">
              <a:spcBef>
                <a:spcPts val="1200"/>
              </a:spcBef>
              <a:spcAft>
                <a:spcPts val="0"/>
              </a:spcAft>
              <a:buNone/>
            </a:pPr>
            <a:r>
              <a:rPr lang="it" sz="1100">
                <a:solidFill>
                  <a:srgbClr val="333333"/>
                </a:solidFill>
                <a:latin typeface="Arial"/>
                <a:ea typeface="Arial"/>
                <a:cs typeface="Arial"/>
                <a:sym typeface="Arial"/>
              </a:rPr>
              <a:t>Vedere </a:t>
            </a:r>
            <a:r>
              <a:rPr lang="it" sz="1100" u="sng">
                <a:solidFill>
                  <a:schemeClr val="hlink"/>
                </a:solidFill>
                <a:latin typeface="Arial"/>
                <a:ea typeface="Arial"/>
                <a:cs typeface="Arial"/>
                <a:sym typeface="Arial"/>
                <a:hlinkClick r:id="rId3"/>
              </a:rPr>
              <a:t>https://www.peacelink.it/sociale/a/50525.html</a:t>
            </a:r>
            <a:endParaRPr sz="1100">
              <a:solidFill>
                <a:srgbClr val="333333"/>
              </a:solidFill>
              <a:latin typeface="Arial"/>
              <a:ea typeface="Arial"/>
              <a:cs typeface="Arial"/>
              <a:sym typeface="Arial"/>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800 mila renitenti alla leva e 200 mila disertori</a:t>
            </a:r>
            <a:endParaRPr/>
          </a:p>
        </p:txBody>
      </p:sp>
      <p:sp>
        <p:nvSpPr>
          <p:cNvPr id="290" name="Google Shape;290;p42"/>
          <p:cNvSpPr txBox="1"/>
          <p:nvPr>
            <p:ph idx="1" type="body"/>
          </p:nvPr>
        </p:nvSpPr>
        <p:spPr>
          <a:xfrm>
            <a:off x="311700" y="1266325"/>
            <a:ext cx="8520600" cy="3669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Font typeface="Arial"/>
              <a:buChar char="●"/>
            </a:pPr>
            <a:r>
              <a:rPr b="1" lang="it" sz="1400">
                <a:solidFill>
                  <a:srgbClr val="000000"/>
                </a:solidFill>
                <a:latin typeface="Arial"/>
                <a:ea typeface="Arial"/>
                <a:cs typeface="Arial"/>
                <a:sym typeface="Arial"/>
              </a:rPr>
              <a:t>800.000 renitenti alla leva</a:t>
            </a:r>
            <a:r>
              <a:rPr lang="it" sz="1400">
                <a:solidFill>
                  <a:srgbClr val="000000"/>
                </a:solidFill>
                <a:latin typeface="Arial"/>
                <a:ea typeface="Arial"/>
                <a:cs typeface="Arial"/>
                <a:sym typeface="Arial"/>
              </a:rPr>
              <a:t> (</a:t>
            </a:r>
            <a:r>
              <a:rPr lang="it" sz="1400" u="sng">
                <a:solidFill>
                  <a:srgbClr val="1155CC"/>
                </a:solidFill>
                <a:latin typeface="Arial"/>
                <a:ea typeface="Arial"/>
                <a:cs typeface="Arial"/>
                <a:sym typeface="Arial"/>
                <a:hlinkClick r:id="rId3">
                  <a:extLst>
                    <a:ext uri="{A12FA001-AC4F-418D-AE19-62706E023703}">
                      <ahyp:hlinkClr val="tx"/>
                    </a:ext>
                  </a:extLst>
                </a:hlinkClick>
              </a:rPr>
              <a:t>9 settembre 2024</a:t>
            </a:r>
            <a:r>
              <a:rPr lang="it" sz="1400">
                <a:solidFill>
                  <a:srgbClr val="000000"/>
                </a:solidFill>
                <a:latin typeface="Arial"/>
                <a:ea typeface="Arial"/>
                <a:cs typeface="Arial"/>
                <a:sym typeface="Arial"/>
              </a:rPr>
              <a:t>): sarebbero circa 800 mila i renitenti alla leva in Ucraina secondo le stime che il presidente della commissione Affari economici del Parlamento ucraino, Dmytro Natalukha, ha riferito al quotidiano Financial Times. Si tratta di persone che sono entrate in clandestinità divenendo irreperibile per sottrarsi alla chiamata alle armi cambiando indirizzo di residenza o trovando lavori in nero in modo da rendersi più difficilmente rintracciabili.</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it" sz="1400">
                <a:solidFill>
                  <a:srgbClr val="000000"/>
                </a:solidFill>
                <a:highlight>
                  <a:srgbClr val="FFFFFF"/>
                </a:highlight>
                <a:latin typeface="Arial"/>
                <a:ea typeface="Arial"/>
                <a:cs typeface="Arial"/>
                <a:sym typeface="Arial"/>
              </a:rPr>
              <a:t>Secondo un’inchiesta dell’agenzia Associated Press (AP), più di </a:t>
            </a:r>
            <a:r>
              <a:rPr b="1" lang="it" sz="1400">
                <a:solidFill>
                  <a:srgbClr val="000000"/>
                </a:solidFill>
                <a:latin typeface="Arial"/>
                <a:ea typeface="Arial"/>
                <a:cs typeface="Arial"/>
                <a:sym typeface="Arial"/>
              </a:rPr>
              <a:t>100.000 soldati ucraini sono stati incriminati per diserzione</a:t>
            </a:r>
            <a:r>
              <a:rPr lang="it" sz="1400">
                <a:solidFill>
                  <a:srgbClr val="000000"/>
                </a:solidFill>
                <a:highlight>
                  <a:srgbClr val="FFFFFF"/>
                </a:highlight>
                <a:latin typeface="Arial"/>
                <a:ea typeface="Arial"/>
                <a:cs typeface="Arial"/>
                <a:sym typeface="Arial"/>
              </a:rPr>
              <a:t> dall’inizio dell’invasione russa nel 2022. Questa cifra, fornita dalla procura generale ucraina, potrebbe essere sottostimata: alcuni legislatori stimano che i disertori siano almeno </a:t>
            </a:r>
            <a:r>
              <a:rPr b="1" lang="it" sz="1400">
                <a:solidFill>
                  <a:srgbClr val="000000"/>
                </a:solidFill>
                <a:latin typeface="Arial"/>
                <a:ea typeface="Arial"/>
                <a:cs typeface="Arial"/>
                <a:sym typeface="Arial"/>
              </a:rPr>
              <a:t>200.000</a:t>
            </a:r>
            <a:r>
              <a:rPr lang="it" sz="1400">
                <a:solidFill>
                  <a:srgbClr val="000000"/>
                </a:solidFill>
                <a:highlight>
                  <a:srgbClr val="FFFFFF"/>
                </a:highlight>
                <a:latin typeface="Arial"/>
                <a:ea typeface="Arial"/>
                <a:cs typeface="Arial"/>
                <a:sym typeface="Arial"/>
              </a:rPr>
              <a:t>. È significativo che quasi la metà di queste diserzioni sia avvenuta nel solo 2024, nonostante (o forse a causa di) una controversa campagna di mobilitazione da parte di Kiev, definita dagli stessi funzionari governativi come largamente fallimentare.</a:t>
            </a:r>
            <a:endParaRPr sz="1400">
              <a:solidFill>
                <a:srgbClr val="000000"/>
              </a:solidFill>
              <a:highlight>
                <a:srgbClr val="FFFFFF"/>
              </a:highlight>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it" sz="1400">
                <a:solidFill>
                  <a:srgbClr val="000000"/>
                </a:solidFill>
                <a:highlight>
                  <a:srgbClr val="FFFFFF"/>
                </a:highlight>
                <a:latin typeface="Arial"/>
                <a:ea typeface="Arial"/>
                <a:cs typeface="Arial"/>
                <a:sym typeface="Arial"/>
              </a:rPr>
              <a:t>Continua qui: 27 gennaio 2025 </a:t>
            </a:r>
            <a:r>
              <a:rPr lang="it" sz="1400" u="sng">
                <a:solidFill>
                  <a:schemeClr val="hlink"/>
                </a:solidFill>
                <a:highlight>
                  <a:srgbClr val="FFFFFF"/>
                </a:highlight>
                <a:latin typeface="Arial"/>
                <a:ea typeface="Arial"/>
                <a:cs typeface="Arial"/>
                <a:sym typeface="Arial"/>
                <a:hlinkClick r:id="rId4"/>
              </a:rPr>
              <a:t>Lettera di PeaceLink pubblicata sul Manifesto</a:t>
            </a:r>
            <a:r>
              <a:rPr lang="it" sz="1400">
                <a:solidFill>
                  <a:srgbClr val="000000"/>
                </a:solidFill>
                <a:highlight>
                  <a:srgbClr val="FFFFFF"/>
                </a:highlight>
                <a:latin typeface="Arial"/>
                <a:ea typeface="Arial"/>
                <a:cs typeface="Arial"/>
                <a:sym typeface="Arial"/>
              </a:rPr>
              <a:t> (</a:t>
            </a:r>
            <a:r>
              <a:rPr i="1" lang="it" sz="1400">
                <a:solidFill>
                  <a:srgbClr val="000000"/>
                </a:solidFill>
                <a:highlight>
                  <a:srgbClr val="FFFFFF"/>
                </a:highlight>
                <a:latin typeface="Arial"/>
                <a:ea typeface="Arial"/>
                <a:cs typeface="Arial"/>
                <a:sym typeface="Arial"/>
              </a:rPr>
              <a:t>“</a:t>
            </a:r>
            <a:r>
              <a:rPr i="1" lang="it" sz="1400">
                <a:solidFill>
                  <a:srgbClr val="000000"/>
                </a:solidFill>
                <a:latin typeface="Arial"/>
                <a:ea typeface="Arial"/>
                <a:cs typeface="Arial"/>
                <a:sym typeface="Arial"/>
              </a:rPr>
              <a:t>Per ogni ucraino che riceverà le nostre armi ve ne sono cinque che non le vogliono e che si rifiutano di combattere”</a:t>
            </a:r>
            <a:r>
              <a:rPr lang="it" sz="1400">
                <a:solidFill>
                  <a:srgbClr val="000000"/>
                </a:solidFill>
                <a:latin typeface="Arial"/>
                <a:ea typeface="Arial"/>
                <a:cs typeface="Arial"/>
                <a:sym typeface="Arial"/>
              </a:rPr>
              <a:t>)</a:t>
            </a:r>
            <a:endParaRPr/>
          </a:p>
        </p:txBody>
      </p:sp>
      <p:pic>
        <p:nvPicPr>
          <p:cNvPr id="291" name="Google Shape;291;p42"/>
          <p:cNvPicPr preferRelativeResize="0"/>
          <p:nvPr/>
        </p:nvPicPr>
        <p:blipFill>
          <a:blip r:embed="rId5">
            <a:alphaModFix/>
          </a:blip>
          <a:stretch>
            <a:fillRect/>
          </a:stretch>
        </p:blipFill>
        <p:spPr>
          <a:xfrm>
            <a:off x="7907600" y="164825"/>
            <a:ext cx="1035450" cy="1035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Addestramento in Francia e </a:t>
            </a:r>
            <a:r>
              <a:rPr lang="it" u="sng">
                <a:solidFill>
                  <a:schemeClr val="hlink"/>
                </a:solidFill>
                <a:hlinkClick r:id="rId3"/>
              </a:rPr>
              <a:t>diserzione in Ucraina</a:t>
            </a:r>
            <a:endParaRPr/>
          </a:p>
        </p:txBody>
      </p:sp>
      <p:sp>
        <p:nvSpPr>
          <p:cNvPr id="297" name="Google Shape;297;p43"/>
          <p:cNvSpPr txBox="1"/>
          <p:nvPr>
            <p:ph idx="1" type="body"/>
          </p:nvPr>
        </p:nvSpPr>
        <p:spPr>
          <a:xfrm>
            <a:off x="122125" y="1266325"/>
            <a:ext cx="3152400" cy="33027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None/>
            </a:pPr>
            <a:r>
              <a:rPr lang="it" sz="1200">
                <a:solidFill>
                  <a:srgbClr val="1A1B1B"/>
                </a:solidFill>
                <a:latin typeface="Arial"/>
                <a:ea typeface="Arial"/>
                <a:cs typeface="Arial"/>
                <a:sym typeface="Arial"/>
              </a:rPr>
              <a:t>Un "certo numero" di </a:t>
            </a:r>
            <a:r>
              <a:rPr lang="it" sz="1200" u="sng">
                <a:solidFill>
                  <a:srgbClr val="1A1B1B"/>
                </a:solidFill>
                <a:latin typeface="Arial"/>
                <a:ea typeface="Arial"/>
                <a:cs typeface="Arial"/>
                <a:sym typeface="Arial"/>
                <a:hlinkClick r:id="rId4">
                  <a:extLst>
                    <a:ext uri="{A12FA001-AC4F-418D-AE19-62706E023703}">
                      <ahyp:hlinkClr val="tx"/>
                    </a:ext>
                  </a:extLst>
                </a:hlinkClick>
              </a:rPr>
              <a:t>soldati </a:t>
            </a:r>
            <a:r>
              <a:rPr lang="it" sz="1200">
                <a:solidFill>
                  <a:srgbClr val="1A1B1B"/>
                </a:solidFill>
                <a:latin typeface="Arial"/>
                <a:ea typeface="Arial"/>
                <a:cs typeface="Arial"/>
                <a:sym typeface="Arial"/>
              </a:rPr>
              <a:t>ucraini ha </a:t>
            </a:r>
            <a:r>
              <a:rPr lang="it" sz="1200" u="sng">
                <a:solidFill>
                  <a:srgbClr val="1A1B1B"/>
                </a:solidFill>
                <a:latin typeface="Arial"/>
                <a:ea typeface="Arial"/>
                <a:cs typeface="Arial"/>
                <a:sym typeface="Arial"/>
                <a:hlinkClick r:id="rId5">
                  <a:extLst>
                    <a:ext uri="{A12FA001-AC4F-418D-AE19-62706E023703}">
                      <ahyp:hlinkClr val="tx"/>
                    </a:ext>
                  </a:extLst>
                </a:hlinkClick>
              </a:rPr>
              <a:t>disertato l'unità addestrata in Francia</a:t>
            </a:r>
            <a:r>
              <a:rPr lang="it" sz="1200">
                <a:solidFill>
                  <a:srgbClr val="1A1B1B"/>
                </a:solidFill>
                <a:latin typeface="Arial"/>
                <a:ea typeface="Arial"/>
                <a:cs typeface="Arial"/>
                <a:sym typeface="Arial"/>
              </a:rPr>
              <a:t>, sostengono i media francesi, facendo riferimento a funzionari dell'esercito.</a:t>
            </a:r>
            <a:endParaRPr sz="1200">
              <a:solidFill>
                <a:srgbClr val="1A1B1B"/>
              </a:solidFill>
              <a:latin typeface="Arial"/>
              <a:ea typeface="Arial"/>
              <a:cs typeface="Arial"/>
              <a:sym typeface="Arial"/>
            </a:endParaRPr>
          </a:p>
          <a:p>
            <a:pPr indent="0" lvl="0" marL="0" rtl="0" algn="l">
              <a:lnSpc>
                <a:spcPct val="150000"/>
              </a:lnSpc>
              <a:spcBef>
                <a:spcPts val="1200"/>
              </a:spcBef>
              <a:spcAft>
                <a:spcPts val="0"/>
              </a:spcAft>
              <a:buNone/>
            </a:pPr>
            <a:r>
              <a:rPr lang="it" sz="1200">
                <a:solidFill>
                  <a:srgbClr val="1A1B1B"/>
                </a:solidFill>
                <a:latin typeface="Arial"/>
                <a:ea typeface="Arial"/>
                <a:cs typeface="Arial"/>
                <a:sym typeface="Arial"/>
              </a:rPr>
              <a:t>L'unità in questione è la </a:t>
            </a:r>
            <a:r>
              <a:rPr b="1" lang="it" sz="1200">
                <a:solidFill>
                  <a:srgbClr val="1A1B1B"/>
                </a:solidFill>
                <a:latin typeface="Arial"/>
                <a:ea typeface="Arial"/>
                <a:cs typeface="Arial"/>
                <a:sym typeface="Arial"/>
              </a:rPr>
              <a:t>155ª Brigata meccanizzata "Anna di Kiev", che prende il nome da una principessa</a:t>
            </a:r>
            <a:r>
              <a:rPr lang="it" sz="1200">
                <a:solidFill>
                  <a:srgbClr val="1A1B1B"/>
                </a:solidFill>
                <a:latin typeface="Arial"/>
                <a:ea typeface="Arial"/>
                <a:cs typeface="Arial"/>
                <a:sym typeface="Arial"/>
              </a:rPr>
              <a:t> nata nella capitale ucraina, andata in sposa al re francese Enrico I nell'XI secolo.</a:t>
            </a:r>
            <a:endParaRPr sz="1200">
              <a:solidFill>
                <a:srgbClr val="1A1B1B"/>
              </a:solidFill>
              <a:latin typeface="Arial"/>
              <a:ea typeface="Arial"/>
              <a:cs typeface="Arial"/>
              <a:sym typeface="Arial"/>
            </a:endParaRPr>
          </a:p>
          <a:p>
            <a:pPr indent="0" lvl="0" marL="0" rtl="0" algn="l">
              <a:spcBef>
                <a:spcPts val="0"/>
              </a:spcBef>
              <a:spcAft>
                <a:spcPts val="1200"/>
              </a:spcAft>
              <a:buNone/>
            </a:pPr>
            <a:r>
              <a:rPr lang="it" sz="1447" u="sng">
                <a:solidFill>
                  <a:schemeClr val="hlink"/>
                </a:solidFill>
                <a:hlinkClick r:id="rId6"/>
              </a:rPr>
              <a:t>Euronews 7.1.2025</a:t>
            </a:r>
            <a:endParaRPr sz="1447"/>
          </a:p>
        </p:txBody>
      </p:sp>
      <p:pic>
        <p:nvPicPr>
          <p:cNvPr id="298" name="Google Shape;298;p43"/>
          <p:cNvPicPr preferRelativeResize="0"/>
          <p:nvPr/>
        </p:nvPicPr>
        <p:blipFill>
          <a:blip r:embed="rId7">
            <a:alphaModFix/>
          </a:blip>
          <a:stretch>
            <a:fillRect/>
          </a:stretch>
        </p:blipFill>
        <p:spPr>
          <a:xfrm>
            <a:off x="3339600" y="1345875"/>
            <a:ext cx="5588602" cy="3143599"/>
          </a:xfrm>
          <a:prstGeom prst="rect">
            <a:avLst/>
          </a:prstGeom>
          <a:noFill/>
          <a:ln>
            <a:noFill/>
          </a:ln>
        </p:spPr>
      </p:pic>
      <p:sp>
        <p:nvSpPr>
          <p:cNvPr id="299" name="Google Shape;299;p43"/>
          <p:cNvSpPr txBox="1"/>
          <p:nvPr/>
        </p:nvSpPr>
        <p:spPr>
          <a:xfrm>
            <a:off x="5676550" y="141915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accent6"/>
                </a:solidFill>
                <a:latin typeface="Lora"/>
                <a:ea typeface="Lora"/>
                <a:cs typeface="Lora"/>
                <a:sym typeface="Lora"/>
              </a:rPr>
              <a:t>Una volta rientrati in Ucraina </a:t>
            </a:r>
            <a:r>
              <a:rPr b="1" lang="it" sz="1100">
                <a:solidFill>
                  <a:schemeClr val="accent6"/>
                </a:solidFill>
                <a:latin typeface="Lora"/>
                <a:ea typeface="Lora"/>
                <a:cs typeface="Lora"/>
                <a:sym typeface="Lora"/>
              </a:rPr>
              <a:t>1.700 uomini </a:t>
            </a:r>
            <a:r>
              <a:rPr lang="it" sz="1100">
                <a:solidFill>
                  <a:schemeClr val="accent6"/>
                </a:solidFill>
                <a:latin typeface="Lora"/>
                <a:ea typeface="Lora"/>
                <a:cs typeface="Lora"/>
                <a:sym typeface="Lora"/>
              </a:rPr>
              <a:t>hanno disertato, abbandonando le file della brigata addestrata in Francia.</a:t>
            </a:r>
            <a:endParaRPr>
              <a:solidFill>
                <a:schemeClr val="accent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4"/>
          <p:cNvPicPr preferRelativeResize="0"/>
          <p:nvPr/>
        </p:nvPicPr>
        <p:blipFill>
          <a:blip r:embed="rId3">
            <a:alphaModFix/>
          </a:blip>
          <a:stretch>
            <a:fillRect/>
          </a:stretch>
        </p:blipFill>
        <p:spPr>
          <a:xfrm>
            <a:off x="637875" y="0"/>
            <a:ext cx="7868251" cy="5011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Disgelo USA-Russia: uno spiraglio di speranza</a:t>
            </a:r>
            <a:endParaRPr/>
          </a:p>
        </p:txBody>
      </p:sp>
      <p:sp>
        <p:nvSpPr>
          <p:cNvPr id="310" name="Google Shape;310;p4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a:bodyPr>
          <a:lstStyle/>
          <a:p>
            <a:pPr indent="-334803" lvl="0" marL="457200" rtl="0" algn="l">
              <a:spcBef>
                <a:spcPts val="0"/>
              </a:spcBef>
              <a:spcAft>
                <a:spcPts val="0"/>
              </a:spcAft>
              <a:buClr>
                <a:srgbClr val="000000"/>
              </a:buClr>
              <a:buSzPct val="100000"/>
              <a:buFont typeface="Arial"/>
              <a:buAutoNum type="arabicPeriod"/>
            </a:pPr>
            <a:r>
              <a:rPr b="1" lang="it" sz="1808">
                <a:solidFill>
                  <a:srgbClr val="000000"/>
                </a:solidFill>
                <a:latin typeface="Arial"/>
                <a:ea typeface="Arial"/>
                <a:cs typeface="Arial"/>
                <a:sym typeface="Arial"/>
              </a:rPr>
              <a:t>Il dialogo USA-Russia riprende e </a:t>
            </a:r>
            <a:r>
              <a:rPr b="1" lang="it" sz="1808" u="sng">
                <a:solidFill>
                  <a:schemeClr val="hlink"/>
                </a:solidFill>
                <a:latin typeface="Arial"/>
                <a:ea typeface="Arial"/>
                <a:cs typeface="Arial"/>
                <a:sym typeface="Arial"/>
                <a:hlinkClick r:id="rId3"/>
              </a:rPr>
              <a:t>va sostenuto</a:t>
            </a:r>
            <a:r>
              <a:rPr b="1" lang="it" sz="1808">
                <a:solidFill>
                  <a:srgbClr val="000000"/>
                </a:solidFill>
                <a:latin typeface="Arial"/>
                <a:ea typeface="Arial"/>
                <a:cs typeface="Arial"/>
                <a:sym typeface="Arial"/>
              </a:rPr>
              <a:t>:</a:t>
            </a:r>
            <a:r>
              <a:rPr lang="it" sz="1808">
                <a:solidFill>
                  <a:srgbClr val="000000"/>
                </a:solidFill>
                <a:latin typeface="Arial"/>
                <a:ea typeface="Arial"/>
                <a:cs typeface="Arial"/>
                <a:sym typeface="Arial"/>
              </a:rPr>
              <a:t> dopo anni di tensioni crescenti, USA e Russia tornano a parlarsi, allontanando il rischio di un conflitto nucleare che avrebbe condannato l’umanità intera.</a:t>
            </a:r>
            <a:endParaRPr sz="1808">
              <a:solidFill>
                <a:srgbClr val="000000"/>
              </a:solidFill>
              <a:latin typeface="Arial"/>
              <a:ea typeface="Arial"/>
              <a:cs typeface="Arial"/>
              <a:sym typeface="Arial"/>
            </a:endParaRPr>
          </a:p>
          <a:p>
            <a:pPr indent="-334803" lvl="0" marL="457200" rtl="0" algn="l">
              <a:spcBef>
                <a:spcPts val="0"/>
              </a:spcBef>
              <a:spcAft>
                <a:spcPts val="0"/>
              </a:spcAft>
              <a:buClr>
                <a:srgbClr val="000000"/>
              </a:buClr>
              <a:buSzPct val="100000"/>
              <a:buFont typeface="Arial"/>
              <a:buAutoNum type="arabicPeriod"/>
            </a:pPr>
            <a:r>
              <a:rPr b="1" lang="it" sz="1808">
                <a:solidFill>
                  <a:srgbClr val="000000"/>
                </a:solidFill>
                <a:latin typeface="Arial"/>
                <a:ea typeface="Arial"/>
                <a:cs typeface="Arial"/>
                <a:sym typeface="Arial"/>
              </a:rPr>
              <a:t>Un bilancio insostenibile di vittime:</a:t>
            </a:r>
            <a:r>
              <a:rPr lang="it" sz="1808">
                <a:solidFill>
                  <a:srgbClr val="000000"/>
                </a:solidFill>
                <a:latin typeface="Arial"/>
                <a:ea typeface="Arial"/>
                <a:cs typeface="Arial"/>
                <a:sym typeface="Arial"/>
              </a:rPr>
              <a:t> oltre un milione tra morti, mutilati e feriti, un altro milione di giovani in fuga dalla guerra, è ora di fermarsi.</a:t>
            </a:r>
            <a:endParaRPr sz="1808">
              <a:solidFill>
                <a:srgbClr val="000000"/>
              </a:solidFill>
              <a:latin typeface="Arial"/>
              <a:ea typeface="Arial"/>
              <a:cs typeface="Arial"/>
              <a:sym typeface="Arial"/>
            </a:endParaRPr>
          </a:p>
          <a:p>
            <a:pPr indent="-334803" lvl="0" marL="457200" rtl="0" algn="l">
              <a:spcBef>
                <a:spcPts val="0"/>
              </a:spcBef>
              <a:spcAft>
                <a:spcPts val="0"/>
              </a:spcAft>
              <a:buClr>
                <a:srgbClr val="000000"/>
              </a:buClr>
              <a:buSzPct val="100000"/>
              <a:buFont typeface="Arial"/>
              <a:buAutoNum type="arabicPeriod"/>
            </a:pPr>
            <a:r>
              <a:rPr b="1" lang="it" sz="1808">
                <a:solidFill>
                  <a:srgbClr val="000000"/>
                </a:solidFill>
                <a:latin typeface="Arial"/>
                <a:ea typeface="Arial"/>
                <a:cs typeface="Arial"/>
                <a:sym typeface="Arial"/>
              </a:rPr>
              <a:t>Disertori e renitenti, il volto del rifiuto:</a:t>
            </a:r>
            <a:r>
              <a:rPr lang="it" sz="1808">
                <a:solidFill>
                  <a:srgbClr val="000000"/>
                </a:solidFill>
                <a:latin typeface="Arial"/>
                <a:ea typeface="Arial"/>
                <a:cs typeface="Arial"/>
                <a:sym typeface="Arial"/>
              </a:rPr>
              <a:t> le nuove generazioni hanno scelto la vita, sottraendosi alla logica della morte e il loro gesto impone una riflessione.</a:t>
            </a:r>
            <a:endParaRPr sz="1808">
              <a:solidFill>
                <a:srgbClr val="000000"/>
              </a:solidFill>
              <a:latin typeface="Arial"/>
              <a:ea typeface="Arial"/>
              <a:cs typeface="Arial"/>
              <a:sym typeface="Arial"/>
            </a:endParaRPr>
          </a:p>
          <a:p>
            <a:pPr indent="-334803" lvl="0" marL="457200" rtl="0" algn="l">
              <a:spcBef>
                <a:spcPts val="0"/>
              </a:spcBef>
              <a:spcAft>
                <a:spcPts val="0"/>
              </a:spcAft>
              <a:buClr>
                <a:srgbClr val="000000"/>
              </a:buClr>
              <a:buSzPct val="100000"/>
              <a:buFont typeface="Arial"/>
              <a:buAutoNum type="arabicPeriod"/>
            </a:pPr>
            <a:r>
              <a:rPr b="1" lang="it" sz="1808">
                <a:solidFill>
                  <a:srgbClr val="000000"/>
                </a:solidFill>
                <a:latin typeface="Arial"/>
                <a:ea typeface="Arial"/>
                <a:cs typeface="Arial"/>
                <a:sym typeface="Arial"/>
              </a:rPr>
              <a:t>L'ombra dell'apocalisse si dirada:</a:t>
            </a:r>
            <a:r>
              <a:rPr lang="it" sz="1808">
                <a:solidFill>
                  <a:srgbClr val="000000"/>
                </a:solidFill>
                <a:latin typeface="Arial"/>
                <a:ea typeface="Arial"/>
                <a:cs typeface="Arial"/>
                <a:sym typeface="Arial"/>
              </a:rPr>
              <a:t> il rischio nucleare aveva raggiunto livelli mai visti dalla Guerra Fredda, ma ora si riaccende la speranza della distensione. </a:t>
            </a:r>
            <a:endParaRPr sz="1808">
              <a:solidFill>
                <a:srgbClr val="000000"/>
              </a:solidFill>
              <a:latin typeface="Arial"/>
              <a:ea typeface="Arial"/>
              <a:cs typeface="Arial"/>
              <a:sym typeface="Arial"/>
            </a:endParaRPr>
          </a:p>
          <a:p>
            <a:pPr indent="-334803" lvl="0" marL="457200" rtl="0" algn="l">
              <a:spcBef>
                <a:spcPts val="0"/>
              </a:spcBef>
              <a:spcAft>
                <a:spcPts val="0"/>
              </a:spcAft>
              <a:buClr>
                <a:srgbClr val="000000"/>
              </a:buClr>
              <a:buSzPct val="100000"/>
              <a:buFont typeface="Arial"/>
              <a:buAutoNum type="arabicPeriod"/>
            </a:pPr>
            <a:r>
              <a:rPr b="1" lang="it" sz="1808">
                <a:solidFill>
                  <a:srgbClr val="000000"/>
                </a:solidFill>
                <a:latin typeface="Arial"/>
                <a:ea typeface="Arial"/>
                <a:cs typeface="Arial"/>
                <a:sym typeface="Arial"/>
              </a:rPr>
              <a:t>Dobbiamo ora puntare a scongiurare il ritorno degli euromissili</a:t>
            </a:r>
            <a:r>
              <a:rPr lang="it" sz="1808">
                <a:solidFill>
                  <a:srgbClr val="000000"/>
                </a:solidFill>
                <a:latin typeface="Arial"/>
                <a:ea typeface="Arial"/>
                <a:cs typeface="Arial"/>
                <a:sym typeface="Arial"/>
              </a:rPr>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Il trattato di Kadesh fra Ittiti ed Egizi</a:t>
            </a:r>
            <a:endParaRPr/>
          </a:p>
        </p:txBody>
      </p:sp>
      <p:sp>
        <p:nvSpPr>
          <p:cNvPr id="316" name="Google Shape;316;p46"/>
          <p:cNvSpPr txBox="1"/>
          <p:nvPr>
            <p:ph idx="1" type="body"/>
          </p:nvPr>
        </p:nvSpPr>
        <p:spPr>
          <a:xfrm>
            <a:off x="311700" y="1266325"/>
            <a:ext cx="5427000" cy="3579600"/>
          </a:xfrm>
          <a:prstGeom prst="rect">
            <a:avLst/>
          </a:prstGeom>
        </p:spPr>
        <p:txBody>
          <a:bodyPr anchorCtr="0" anchor="t" bIns="91425" lIns="91425" spcFirstLastPara="1" rIns="91425" wrap="square" tIns="91425">
            <a:noAutofit/>
          </a:bodyPr>
          <a:lstStyle/>
          <a:p>
            <a:pPr indent="-342900" lvl="0" marL="457200" rtl="0" algn="l">
              <a:lnSpc>
                <a:spcPct val="105000"/>
              </a:lnSpc>
              <a:spcBef>
                <a:spcPts val="0"/>
              </a:spcBef>
              <a:spcAft>
                <a:spcPts val="0"/>
              </a:spcAft>
              <a:buClr>
                <a:srgbClr val="333333"/>
              </a:buClr>
              <a:buSzPts val="1800"/>
              <a:buFont typeface="Arial"/>
              <a:buChar char="●"/>
            </a:pPr>
            <a:r>
              <a:rPr lang="it">
                <a:solidFill>
                  <a:srgbClr val="333333"/>
                </a:solidFill>
                <a:latin typeface="Arial"/>
                <a:ea typeface="Arial"/>
                <a:cs typeface="Arial"/>
                <a:sym typeface="Arial"/>
              </a:rPr>
              <a:t>La </a:t>
            </a:r>
            <a:r>
              <a:rPr lang="it" u="sng">
                <a:solidFill>
                  <a:schemeClr val="hlink"/>
                </a:solidFill>
                <a:latin typeface="Arial"/>
                <a:ea typeface="Arial"/>
                <a:cs typeface="Arial"/>
                <a:sym typeface="Arial"/>
                <a:hlinkClick r:id="rId3"/>
              </a:rPr>
              <a:t>guerra fra il re ittita Hattusili III e il faraone Ramesse II</a:t>
            </a:r>
            <a:r>
              <a:rPr lang="it">
                <a:solidFill>
                  <a:srgbClr val="333333"/>
                </a:solidFill>
                <a:latin typeface="Arial"/>
                <a:ea typeface="Arial"/>
                <a:cs typeface="Arial"/>
                <a:sym typeface="Arial"/>
              </a:rPr>
              <a:t> (battaglia di Kadesh 1274 a.C.) </a:t>
            </a:r>
            <a:endParaRPr b="1" sz="1100">
              <a:solidFill>
                <a:srgbClr val="000000"/>
              </a:solidFill>
              <a:latin typeface="Arial"/>
              <a:ea typeface="Arial"/>
              <a:cs typeface="Arial"/>
              <a:sym typeface="Arial"/>
            </a:endParaRPr>
          </a:p>
          <a:p>
            <a:pPr indent="-342900" lvl="0" marL="457200" rtl="0" algn="l">
              <a:lnSpc>
                <a:spcPct val="105000"/>
              </a:lnSpc>
              <a:spcBef>
                <a:spcPts val="0"/>
              </a:spcBef>
              <a:spcAft>
                <a:spcPts val="0"/>
              </a:spcAft>
              <a:buClr>
                <a:srgbClr val="333333"/>
              </a:buClr>
              <a:buSzPts val="1800"/>
              <a:buFont typeface="Arial"/>
              <a:buChar char="●"/>
            </a:pPr>
            <a:r>
              <a:rPr lang="it">
                <a:solidFill>
                  <a:srgbClr val="333333"/>
                </a:solidFill>
                <a:latin typeface="Arial"/>
                <a:ea typeface="Arial"/>
                <a:cs typeface="Arial"/>
                <a:sym typeface="Arial"/>
              </a:rPr>
              <a:t>Il sanguinoso conflitto si concluse nel 1269 a.C. non solo con il primo accordo di pace scritto della storia ma con un patto di cooperazione militare. </a:t>
            </a:r>
            <a:endParaRPr>
              <a:solidFill>
                <a:srgbClr val="333333"/>
              </a:solidFill>
              <a:latin typeface="Arial"/>
              <a:ea typeface="Arial"/>
              <a:cs typeface="Arial"/>
              <a:sym typeface="Arial"/>
            </a:endParaRPr>
          </a:p>
          <a:p>
            <a:pPr indent="-342900" lvl="0" marL="457200" rtl="0" algn="l">
              <a:lnSpc>
                <a:spcPct val="105000"/>
              </a:lnSpc>
              <a:spcBef>
                <a:spcPts val="0"/>
              </a:spcBef>
              <a:spcAft>
                <a:spcPts val="0"/>
              </a:spcAft>
              <a:buClr>
                <a:srgbClr val="333333"/>
              </a:buClr>
              <a:buSzPts val="1800"/>
              <a:buFont typeface="Arial"/>
              <a:buChar char="●"/>
            </a:pPr>
            <a:r>
              <a:rPr lang="it">
                <a:solidFill>
                  <a:srgbClr val="333333"/>
                </a:solidFill>
                <a:latin typeface="Arial"/>
                <a:ea typeface="Arial"/>
                <a:cs typeface="Arial"/>
                <a:sym typeface="Arial"/>
              </a:rPr>
              <a:t>Fu un ribaltone clamoroso, ma pose fine alla guerra.</a:t>
            </a:r>
            <a:endParaRPr>
              <a:solidFill>
                <a:srgbClr val="333333"/>
              </a:solidFill>
              <a:latin typeface="Arial"/>
              <a:ea typeface="Arial"/>
              <a:cs typeface="Arial"/>
              <a:sym typeface="Arial"/>
            </a:endParaRPr>
          </a:p>
          <a:p>
            <a:pPr indent="-342900" lvl="0" marL="457200" rtl="0" algn="l">
              <a:lnSpc>
                <a:spcPct val="105000"/>
              </a:lnSpc>
              <a:spcBef>
                <a:spcPts val="0"/>
              </a:spcBef>
              <a:spcAft>
                <a:spcPts val="0"/>
              </a:spcAft>
              <a:buSzPts val="1800"/>
              <a:buFont typeface="Arial"/>
              <a:buChar char="●"/>
            </a:pPr>
            <a:r>
              <a:rPr lang="it">
                <a:solidFill>
                  <a:srgbClr val="333333"/>
                </a:solidFill>
                <a:latin typeface="Arial"/>
                <a:ea typeface="Arial"/>
                <a:cs typeface="Arial"/>
                <a:sym typeface="Arial"/>
              </a:rPr>
              <a:t>Quel trattato oggi è esposto nel</a:t>
            </a:r>
            <a:r>
              <a:rPr lang="it">
                <a:solidFill>
                  <a:srgbClr val="474747"/>
                </a:solidFill>
                <a:highlight>
                  <a:srgbClr val="FFFFFF"/>
                </a:highlight>
                <a:latin typeface="Arial"/>
                <a:ea typeface="Arial"/>
                <a:cs typeface="Arial"/>
                <a:sym typeface="Arial"/>
              </a:rPr>
              <a:t> Quartier Generale delle Nazioni Unite a New York</a:t>
            </a:r>
            <a:endParaRPr>
              <a:solidFill>
                <a:srgbClr val="474747"/>
              </a:solidFill>
              <a:highlight>
                <a:srgbClr val="FFFFFF"/>
              </a:highlight>
              <a:latin typeface="Arial"/>
              <a:ea typeface="Arial"/>
              <a:cs typeface="Arial"/>
              <a:sym typeface="Arial"/>
            </a:endParaRPr>
          </a:p>
          <a:p>
            <a:pPr indent="-342900" lvl="0" marL="457200" rtl="0" algn="l">
              <a:lnSpc>
                <a:spcPct val="105000"/>
              </a:lnSpc>
              <a:spcBef>
                <a:spcPts val="0"/>
              </a:spcBef>
              <a:spcAft>
                <a:spcPts val="0"/>
              </a:spcAft>
              <a:buClr>
                <a:srgbClr val="333333"/>
              </a:buClr>
              <a:buSzPts val="1800"/>
              <a:buFont typeface="Arial"/>
              <a:buChar char="●"/>
            </a:pPr>
            <a:r>
              <a:rPr lang="it">
                <a:solidFill>
                  <a:srgbClr val="333333"/>
                </a:solidFill>
                <a:latin typeface="Arial"/>
                <a:ea typeface="Arial"/>
                <a:cs typeface="Arial"/>
                <a:sym typeface="Arial"/>
              </a:rPr>
              <a:t>I</a:t>
            </a:r>
            <a:r>
              <a:rPr lang="it">
                <a:solidFill>
                  <a:srgbClr val="333333"/>
                </a:solidFill>
                <a:latin typeface="Arial"/>
                <a:ea typeface="Arial"/>
                <a:cs typeface="Arial"/>
                <a:sym typeface="Arial"/>
              </a:rPr>
              <a:t>l re ittita Hattusili III era una brava persona?</a:t>
            </a:r>
            <a:endParaRPr>
              <a:solidFill>
                <a:srgbClr val="333333"/>
              </a:solidFill>
              <a:latin typeface="Arial"/>
              <a:ea typeface="Arial"/>
              <a:cs typeface="Arial"/>
              <a:sym typeface="Arial"/>
            </a:endParaRPr>
          </a:p>
          <a:p>
            <a:pPr indent="-342900" lvl="0" marL="457200" rtl="0" algn="l">
              <a:lnSpc>
                <a:spcPct val="105000"/>
              </a:lnSpc>
              <a:spcBef>
                <a:spcPts val="0"/>
              </a:spcBef>
              <a:spcAft>
                <a:spcPts val="0"/>
              </a:spcAft>
              <a:buClr>
                <a:srgbClr val="333333"/>
              </a:buClr>
              <a:buSzPts val="1800"/>
              <a:buFont typeface="Arial"/>
              <a:buChar char="●"/>
            </a:pPr>
            <a:r>
              <a:rPr lang="it">
                <a:solidFill>
                  <a:srgbClr val="333333"/>
                </a:solidFill>
                <a:latin typeface="Arial"/>
                <a:ea typeface="Arial"/>
                <a:cs typeface="Arial"/>
                <a:sym typeface="Arial"/>
              </a:rPr>
              <a:t>E il faraone?</a:t>
            </a:r>
            <a:endParaRPr>
              <a:solidFill>
                <a:srgbClr val="333333"/>
              </a:solidFill>
              <a:latin typeface="Arial"/>
              <a:ea typeface="Arial"/>
              <a:cs typeface="Arial"/>
              <a:sym typeface="Arial"/>
            </a:endParaRPr>
          </a:p>
        </p:txBody>
      </p:sp>
      <p:pic>
        <p:nvPicPr>
          <p:cNvPr id="317" name="Google Shape;317;p46"/>
          <p:cNvPicPr preferRelativeResize="0"/>
          <p:nvPr/>
        </p:nvPicPr>
        <p:blipFill>
          <a:blip r:embed="rId4">
            <a:alphaModFix/>
          </a:blip>
          <a:stretch>
            <a:fillRect/>
          </a:stretch>
        </p:blipFill>
        <p:spPr>
          <a:xfrm>
            <a:off x="5927250" y="577950"/>
            <a:ext cx="2762125" cy="1761900"/>
          </a:xfrm>
          <a:prstGeom prst="rect">
            <a:avLst/>
          </a:prstGeom>
          <a:noFill/>
          <a:ln>
            <a:noFill/>
          </a:ln>
        </p:spPr>
      </p:pic>
      <p:pic>
        <p:nvPicPr>
          <p:cNvPr id="318" name="Google Shape;318;p46"/>
          <p:cNvPicPr preferRelativeResize="0"/>
          <p:nvPr/>
        </p:nvPicPr>
        <p:blipFill>
          <a:blip r:embed="rId5">
            <a:alphaModFix/>
          </a:blip>
          <a:stretch>
            <a:fillRect/>
          </a:stretch>
        </p:blipFill>
        <p:spPr>
          <a:xfrm>
            <a:off x="5939763" y="2571750"/>
            <a:ext cx="2737089" cy="1824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Che senso ha ciò che stiamo facendo?</a:t>
            </a:r>
            <a:endParaRPr/>
          </a:p>
        </p:txBody>
      </p:sp>
      <p:sp>
        <p:nvSpPr>
          <p:cNvPr id="324" name="Google Shape;324;p47"/>
          <p:cNvSpPr txBox="1"/>
          <p:nvPr>
            <p:ph idx="1" type="body"/>
          </p:nvPr>
        </p:nvSpPr>
        <p:spPr>
          <a:xfrm>
            <a:off x="311700" y="1236425"/>
            <a:ext cx="5565300" cy="33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2000">
                <a:latin typeface="Arial"/>
                <a:ea typeface="Arial"/>
                <a:cs typeface="Arial"/>
                <a:sym typeface="Arial"/>
              </a:rPr>
              <a:t>Quando ci diranno: “Voi che avete fatto?”</a:t>
            </a:r>
            <a:endParaRPr sz="2000">
              <a:latin typeface="Arial"/>
              <a:ea typeface="Arial"/>
              <a:cs typeface="Arial"/>
              <a:sym typeface="Arial"/>
            </a:endParaRPr>
          </a:p>
          <a:p>
            <a:pPr indent="0" lvl="0" marL="457200" rtl="0" algn="l">
              <a:spcBef>
                <a:spcPts val="1200"/>
              </a:spcBef>
              <a:spcAft>
                <a:spcPts val="0"/>
              </a:spcAft>
              <a:buNone/>
            </a:pPr>
            <a:r>
              <a:rPr lang="it" sz="2000">
                <a:solidFill>
                  <a:srgbClr val="333333"/>
                </a:solidFill>
                <a:latin typeface="Arial"/>
                <a:ea typeface="Arial"/>
                <a:cs typeface="Arial"/>
                <a:sym typeface="Arial"/>
              </a:rPr>
              <a:t>C'è una frase di </a:t>
            </a:r>
            <a:r>
              <a:rPr lang="it" sz="2000" u="sng">
                <a:solidFill>
                  <a:srgbClr val="542EBF"/>
                </a:solidFill>
                <a:latin typeface="Arial"/>
                <a:ea typeface="Arial"/>
                <a:cs typeface="Arial"/>
                <a:sym typeface="Arial"/>
                <a:hlinkClick r:id="rId3">
                  <a:extLst>
                    <a:ext uri="{A12FA001-AC4F-418D-AE19-62706E023703}">
                      <ahyp:hlinkClr val="tx"/>
                    </a:ext>
                  </a:extLst>
                </a:hlinkClick>
              </a:rPr>
              <a:t>Vaclav Havel</a:t>
            </a:r>
            <a:r>
              <a:rPr lang="it" sz="2000">
                <a:solidFill>
                  <a:srgbClr val="333333"/>
                </a:solidFill>
                <a:latin typeface="Arial"/>
                <a:ea typeface="Arial"/>
                <a:cs typeface="Arial"/>
                <a:sym typeface="Arial"/>
              </a:rPr>
              <a:t> con la quale vorrei concludere perché rappresenta il senso di ciò che stiamo facendo: </a:t>
            </a:r>
            <a:r>
              <a:rPr b="1" lang="it" sz="2000">
                <a:solidFill>
                  <a:srgbClr val="333333"/>
                </a:solidFill>
                <a:latin typeface="Arial"/>
                <a:ea typeface="Arial"/>
                <a:cs typeface="Arial"/>
                <a:sym typeface="Arial"/>
              </a:rPr>
              <a:t>"La speranza non è ottimismo; e non è la convinzione che ciò che si sta facendo avrà successo: la speranza è la certezza che quello che si fa ha un senso, che abbiamo successo o meno".</a:t>
            </a:r>
            <a:endParaRPr sz="2000">
              <a:latin typeface="Arial"/>
              <a:ea typeface="Arial"/>
              <a:cs typeface="Arial"/>
              <a:sym typeface="Arial"/>
            </a:endParaRPr>
          </a:p>
          <a:p>
            <a:pPr indent="0" lvl="0" marL="457200" rtl="0" algn="l">
              <a:spcBef>
                <a:spcPts val="1200"/>
              </a:spcBef>
              <a:spcAft>
                <a:spcPts val="0"/>
              </a:spcAft>
              <a:buNone/>
            </a:pPr>
            <a:r>
              <a:t/>
            </a:r>
            <a:endParaRPr sz="2000">
              <a:latin typeface="Arial"/>
              <a:ea typeface="Arial"/>
              <a:cs typeface="Arial"/>
              <a:sym typeface="Arial"/>
            </a:endParaRPr>
          </a:p>
        </p:txBody>
      </p:sp>
      <p:pic>
        <p:nvPicPr>
          <p:cNvPr id="325" name="Google Shape;325;p47"/>
          <p:cNvPicPr preferRelativeResize="0"/>
          <p:nvPr/>
        </p:nvPicPr>
        <p:blipFill>
          <a:blip r:embed="rId4">
            <a:alphaModFix/>
          </a:blip>
          <a:stretch>
            <a:fillRect/>
          </a:stretch>
        </p:blipFill>
        <p:spPr>
          <a:xfrm>
            <a:off x="6205825" y="1642800"/>
            <a:ext cx="2686850" cy="27506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Fare durare e dare spazio a ciò che non è inferno</a:t>
            </a:r>
            <a:endParaRPr/>
          </a:p>
        </p:txBody>
      </p:sp>
      <p:sp>
        <p:nvSpPr>
          <p:cNvPr id="331" name="Google Shape;331;p48"/>
          <p:cNvSpPr txBox="1"/>
          <p:nvPr>
            <p:ph idx="1" type="body"/>
          </p:nvPr>
        </p:nvSpPr>
        <p:spPr>
          <a:xfrm>
            <a:off x="311700" y="1266325"/>
            <a:ext cx="82197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it">
                <a:solidFill>
                  <a:srgbClr val="333333"/>
                </a:solidFill>
                <a:highlight>
                  <a:schemeClr val="lt1"/>
                </a:highlight>
                <a:latin typeface="Arial"/>
                <a:ea typeface="Arial"/>
                <a:cs typeface="Arial"/>
                <a:sym typeface="Arial"/>
              </a:rPr>
              <a:t>(Kublai Khan) Dice: – </a:t>
            </a:r>
            <a:r>
              <a:rPr b="1" lang="it">
                <a:solidFill>
                  <a:srgbClr val="333333"/>
                </a:solidFill>
                <a:highlight>
                  <a:schemeClr val="lt1"/>
                </a:highlight>
                <a:latin typeface="Arial"/>
                <a:ea typeface="Arial"/>
                <a:cs typeface="Arial"/>
                <a:sym typeface="Arial"/>
              </a:rPr>
              <a:t>Tutto è inutile</a:t>
            </a:r>
            <a:r>
              <a:rPr lang="it">
                <a:solidFill>
                  <a:srgbClr val="333333"/>
                </a:solidFill>
                <a:highlight>
                  <a:schemeClr val="lt1"/>
                </a:highlight>
                <a:latin typeface="Arial"/>
                <a:ea typeface="Arial"/>
                <a:cs typeface="Arial"/>
                <a:sym typeface="Arial"/>
              </a:rPr>
              <a:t>, se l’ultimo approdo non può essere che la città infernale, ed è là in fondo che, in una spirale sempre più stretta, ci risucchia la corrente.</a:t>
            </a:r>
            <a:endParaRPr>
              <a:solidFill>
                <a:srgbClr val="333333"/>
              </a:solidFill>
              <a:highlight>
                <a:schemeClr val="lt1"/>
              </a:highlight>
              <a:latin typeface="Arial"/>
              <a:ea typeface="Arial"/>
              <a:cs typeface="Arial"/>
              <a:sym typeface="Arial"/>
            </a:endParaRPr>
          </a:p>
          <a:p>
            <a:pPr indent="-342900" lvl="0" marL="457200" rtl="0" algn="l">
              <a:spcBef>
                <a:spcPts val="0"/>
              </a:spcBef>
              <a:spcAft>
                <a:spcPts val="0"/>
              </a:spcAft>
              <a:buClr>
                <a:srgbClr val="333333"/>
              </a:buClr>
              <a:buSzPts val="1800"/>
              <a:buFont typeface="Arial"/>
              <a:buChar char="●"/>
            </a:pPr>
            <a:r>
              <a:rPr lang="it">
                <a:solidFill>
                  <a:srgbClr val="333333"/>
                </a:solidFill>
                <a:highlight>
                  <a:schemeClr val="lt1"/>
                </a:highlight>
                <a:latin typeface="Arial"/>
                <a:ea typeface="Arial"/>
                <a:cs typeface="Arial"/>
                <a:sym typeface="Arial"/>
              </a:rPr>
              <a:t>E Polo: – L’</a:t>
            </a:r>
            <a:r>
              <a:rPr b="1" lang="it">
                <a:solidFill>
                  <a:srgbClr val="333333"/>
                </a:solidFill>
                <a:highlight>
                  <a:schemeClr val="lt1"/>
                </a:highlight>
                <a:latin typeface="Arial"/>
                <a:ea typeface="Arial"/>
                <a:cs typeface="Arial"/>
                <a:sym typeface="Arial"/>
              </a:rPr>
              <a:t>inferno dei viventi</a:t>
            </a:r>
            <a:r>
              <a:rPr lang="it">
                <a:solidFill>
                  <a:srgbClr val="333333"/>
                </a:solidFill>
                <a:highlight>
                  <a:schemeClr val="lt1"/>
                </a:highlight>
                <a:latin typeface="Arial"/>
                <a:ea typeface="Arial"/>
                <a:cs typeface="Arial"/>
                <a:sym typeface="Arial"/>
              </a:rPr>
              <a:t>, non è qualcosa che sarà; se ce n’è uno, è quello che è già qui, l’inferno che abitiamo tutti i giorni, che formiamo stando insieme. Due modi ci sono per non soffrirne. Il primo riesce facile a molti: accettare l’inferno e diventarne parte fino al punto di non vederlo più. Il secondo è rischioso ed esige attenzione e apprendimento continui: cercare e saper riconoscere </a:t>
            </a:r>
            <a:r>
              <a:rPr b="1" lang="it">
                <a:solidFill>
                  <a:srgbClr val="333333"/>
                </a:solidFill>
                <a:highlight>
                  <a:schemeClr val="lt1"/>
                </a:highlight>
                <a:latin typeface="Arial"/>
                <a:ea typeface="Arial"/>
                <a:cs typeface="Arial"/>
                <a:sym typeface="Arial"/>
              </a:rPr>
              <a:t>chi e che cosa, in mezzo all’inferno, non è inferno</a:t>
            </a:r>
            <a:r>
              <a:rPr lang="it">
                <a:solidFill>
                  <a:srgbClr val="333333"/>
                </a:solidFill>
                <a:highlight>
                  <a:schemeClr val="lt1"/>
                </a:highlight>
                <a:latin typeface="Arial"/>
                <a:ea typeface="Arial"/>
                <a:cs typeface="Arial"/>
                <a:sym typeface="Arial"/>
              </a:rPr>
              <a:t>, e farlo durare, e dargli spazio. (</a:t>
            </a:r>
            <a:r>
              <a:rPr i="1" lang="it">
                <a:solidFill>
                  <a:srgbClr val="333333"/>
                </a:solidFill>
                <a:highlight>
                  <a:schemeClr val="lt1"/>
                </a:highlight>
                <a:latin typeface="Arial"/>
                <a:ea typeface="Arial"/>
                <a:cs typeface="Arial"/>
                <a:sym typeface="Arial"/>
              </a:rPr>
              <a:t>Le città invisibili, Italo Calvino</a:t>
            </a:r>
            <a:r>
              <a:rPr lang="it">
                <a:solidFill>
                  <a:srgbClr val="333333"/>
                </a:solidFill>
                <a:highlight>
                  <a:schemeClr val="lt1"/>
                </a:highlight>
                <a:latin typeface="Arial"/>
                <a:ea typeface="Arial"/>
                <a:cs typeface="Arial"/>
                <a:sym typeface="Arial"/>
              </a:rPr>
              <a:t>)</a:t>
            </a:r>
            <a:endParaRPr>
              <a:latin typeface="Arial"/>
              <a:ea typeface="Arial"/>
              <a:cs typeface="Arial"/>
              <a:sym typeface="Arial"/>
            </a:endParaRPr>
          </a:p>
          <a:p>
            <a:pPr indent="0" lvl="0" marL="0" rtl="0" algn="l">
              <a:spcBef>
                <a:spcPts val="0"/>
              </a:spcBef>
              <a:spcAft>
                <a:spcPts val="1200"/>
              </a:spcAft>
              <a:buNone/>
            </a:pPr>
            <a:r>
              <a:t/>
            </a:r>
            <a:endParaRPr/>
          </a:p>
        </p:txBody>
      </p:sp>
      <p:pic>
        <p:nvPicPr>
          <p:cNvPr id="332" name="Google Shape;332;p48"/>
          <p:cNvPicPr preferRelativeResize="0"/>
          <p:nvPr/>
        </p:nvPicPr>
        <p:blipFill>
          <a:blip r:embed="rId3">
            <a:alphaModFix/>
          </a:blip>
          <a:stretch>
            <a:fillRect/>
          </a:stretch>
        </p:blipFill>
        <p:spPr>
          <a:xfrm>
            <a:off x="7805925" y="0"/>
            <a:ext cx="1302400" cy="1302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Portare alla luce delitti, inganni e segreti</a:t>
            </a:r>
            <a:endParaRPr/>
          </a:p>
        </p:txBody>
      </p:sp>
      <p:sp>
        <p:nvSpPr>
          <p:cNvPr id="338" name="Google Shape;338;p49"/>
          <p:cNvSpPr txBox="1"/>
          <p:nvPr>
            <p:ph idx="1" type="body"/>
          </p:nvPr>
        </p:nvSpPr>
        <p:spPr>
          <a:xfrm>
            <a:off x="311700" y="1266325"/>
            <a:ext cx="5853900" cy="3302700"/>
          </a:xfrm>
          <a:prstGeom prst="rect">
            <a:avLst/>
          </a:prstGeom>
        </p:spPr>
        <p:txBody>
          <a:bodyPr anchorCtr="0" anchor="t" bIns="91425" lIns="91425" spcFirstLastPara="1" rIns="91425" wrap="square" tIns="91425">
            <a:normAutofit lnSpcReduction="10000"/>
          </a:bodyPr>
          <a:lstStyle/>
          <a:p>
            <a:pPr indent="0" lvl="0" marL="457200" rtl="0" algn="l">
              <a:spcBef>
                <a:spcPts val="600"/>
              </a:spcBef>
              <a:spcAft>
                <a:spcPts val="0"/>
              </a:spcAft>
              <a:buNone/>
            </a:pPr>
            <a:r>
              <a:rPr lang="it" sz="2000">
                <a:solidFill>
                  <a:srgbClr val="202122"/>
                </a:solidFill>
                <a:latin typeface="Arial"/>
                <a:ea typeface="Arial"/>
                <a:cs typeface="Arial"/>
                <a:sym typeface="Arial"/>
              </a:rPr>
              <a:t>«Non esiste delitto, inganno, trucco, imbroglio e vizio che non vivano della loro segretezza. Portate alla luce del giorno questi segreti, descriveteli, rendeteli ridicoli agli occhi di tutti e prima o poi la pubblica opinione li getterà via. La sola divulgazione di per sé non è forse sufficiente, ma è l'unico mezzo senza il quale falliscono tutti gli altri». </a:t>
            </a:r>
            <a:endParaRPr sz="2000">
              <a:solidFill>
                <a:srgbClr val="202122"/>
              </a:solidFill>
              <a:latin typeface="Arial"/>
              <a:ea typeface="Arial"/>
              <a:cs typeface="Arial"/>
              <a:sym typeface="Arial"/>
            </a:endParaRPr>
          </a:p>
          <a:p>
            <a:pPr indent="0" lvl="0" marL="457200" rtl="0" algn="l">
              <a:spcBef>
                <a:spcPts val="1100"/>
              </a:spcBef>
              <a:spcAft>
                <a:spcPts val="1100"/>
              </a:spcAft>
              <a:buNone/>
            </a:pPr>
            <a:r>
              <a:rPr lang="it" sz="2000">
                <a:solidFill>
                  <a:srgbClr val="202122"/>
                </a:solidFill>
                <a:latin typeface="Arial"/>
                <a:ea typeface="Arial"/>
                <a:cs typeface="Arial"/>
                <a:sym typeface="Arial"/>
              </a:rPr>
              <a:t>(Joseph Pulitzer)</a:t>
            </a:r>
            <a:endParaRPr/>
          </a:p>
        </p:txBody>
      </p:sp>
      <p:pic>
        <p:nvPicPr>
          <p:cNvPr id="339" name="Google Shape;339;p49"/>
          <p:cNvPicPr preferRelativeResize="0"/>
          <p:nvPr/>
        </p:nvPicPr>
        <p:blipFill>
          <a:blip r:embed="rId3">
            <a:alphaModFix/>
          </a:blip>
          <a:stretch>
            <a:fillRect/>
          </a:stretch>
        </p:blipFill>
        <p:spPr>
          <a:xfrm>
            <a:off x="6491100" y="1266313"/>
            <a:ext cx="2200275" cy="3419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0"/>
          <p:cNvSpPr txBox="1"/>
          <p:nvPr>
            <p:ph type="title"/>
          </p:nvPr>
        </p:nvSpPr>
        <p:spPr>
          <a:xfrm>
            <a:off x="412625" y="0"/>
            <a:ext cx="2171100" cy="74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Pace adesso!</a:t>
            </a:r>
            <a:endParaRPr/>
          </a:p>
        </p:txBody>
      </p:sp>
      <p:pic>
        <p:nvPicPr>
          <p:cNvPr id="345" name="Google Shape;345;p50"/>
          <p:cNvPicPr preferRelativeResize="0"/>
          <p:nvPr/>
        </p:nvPicPr>
        <p:blipFill>
          <a:blip r:embed="rId3">
            <a:alphaModFix/>
          </a:blip>
          <a:stretch>
            <a:fillRect/>
          </a:stretch>
        </p:blipFill>
        <p:spPr>
          <a:xfrm>
            <a:off x="3199400" y="95975"/>
            <a:ext cx="5762200" cy="4830450"/>
          </a:xfrm>
          <a:prstGeom prst="rect">
            <a:avLst/>
          </a:prstGeom>
          <a:noFill/>
          <a:ln>
            <a:noFill/>
          </a:ln>
        </p:spPr>
      </p:pic>
      <p:sp>
        <p:nvSpPr>
          <p:cNvPr id="346" name="Google Shape;346;p50"/>
          <p:cNvSpPr txBox="1"/>
          <p:nvPr/>
        </p:nvSpPr>
        <p:spPr>
          <a:xfrm>
            <a:off x="131000" y="666125"/>
            <a:ext cx="3068400" cy="44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latin typeface="Open Sans"/>
                <a:ea typeface="Open Sans"/>
                <a:cs typeface="Open Sans"/>
                <a:sym typeface="Open Sans"/>
              </a:rPr>
              <a:t>Anche se queste slides sono centrate sull’Ucraina, non possiamo dimenticare lo il </a:t>
            </a:r>
            <a:r>
              <a:rPr lang="it" sz="1800" u="sng">
                <a:solidFill>
                  <a:schemeClr val="hlink"/>
                </a:solidFill>
                <a:latin typeface="Open Sans"/>
                <a:ea typeface="Open Sans"/>
                <a:cs typeface="Open Sans"/>
                <a:sym typeface="Open Sans"/>
                <a:hlinkClick r:id="rId4"/>
              </a:rPr>
              <a:t>genocidio a Gaza</a:t>
            </a:r>
            <a:r>
              <a:rPr lang="it" sz="1800">
                <a:solidFill>
                  <a:schemeClr val="dk2"/>
                </a:solidFill>
                <a:latin typeface="Open Sans"/>
                <a:ea typeface="Open Sans"/>
                <a:cs typeface="Open Sans"/>
                <a:sym typeface="Open Sans"/>
              </a:rPr>
              <a:t> (così lo definisce </a:t>
            </a:r>
            <a:r>
              <a:rPr lang="it" sz="1800" u="sng">
                <a:solidFill>
                  <a:schemeClr val="hlink"/>
                </a:solidFill>
                <a:latin typeface="Open Sans"/>
                <a:ea typeface="Open Sans"/>
                <a:cs typeface="Open Sans"/>
                <a:sym typeface="Open Sans"/>
                <a:hlinkClick r:id="rId5"/>
              </a:rPr>
              <a:t>Amnesty International</a:t>
            </a:r>
            <a:r>
              <a:rPr lang="it" sz="1800">
                <a:solidFill>
                  <a:schemeClr val="dk2"/>
                </a:solidFill>
                <a:latin typeface="Open Sans"/>
                <a:ea typeface="Open Sans"/>
                <a:cs typeface="Open Sans"/>
                <a:sym typeface="Open Sans"/>
              </a:rPr>
              <a:t>) e l’invasione del Congo tramite le </a:t>
            </a:r>
            <a:r>
              <a:rPr lang="it" sz="1800" u="sng">
                <a:solidFill>
                  <a:schemeClr val="hlink"/>
                </a:solidFill>
                <a:latin typeface="Open Sans"/>
                <a:ea typeface="Open Sans"/>
                <a:cs typeface="Open Sans"/>
                <a:sym typeface="Open Sans"/>
                <a:hlinkClick r:id="rId6"/>
              </a:rPr>
              <a:t>milizie M23 sostenute dal Ruanda</a:t>
            </a:r>
            <a:r>
              <a:rPr lang="it" sz="1800">
                <a:solidFill>
                  <a:schemeClr val="dk2"/>
                </a:solidFill>
                <a:latin typeface="Open Sans"/>
                <a:ea typeface="Open Sans"/>
                <a:cs typeface="Open Sans"/>
                <a:sym typeface="Open Sans"/>
              </a:rPr>
              <a:t> per la conquista delle terre rare </a:t>
            </a:r>
            <a:r>
              <a:rPr lang="it" sz="1800" u="sng">
                <a:solidFill>
                  <a:schemeClr val="hlink"/>
                </a:solidFill>
                <a:latin typeface="Open Sans"/>
                <a:ea typeface="Open Sans"/>
                <a:cs typeface="Open Sans"/>
                <a:sym typeface="Open Sans"/>
                <a:hlinkClick r:id="rId7"/>
              </a:rPr>
              <a:t>comprate dalla UE</a:t>
            </a:r>
            <a:r>
              <a:rPr lang="it" sz="1800">
                <a:solidFill>
                  <a:schemeClr val="dk2"/>
                </a:solidFill>
                <a:latin typeface="Open Sans"/>
                <a:ea typeface="Open Sans"/>
                <a:cs typeface="Open Sans"/>
                <a:sym typeface="Open Sans"/>
              </a:rPr>
              <a:t>. </a:t>
            </a:r>
            <a:endParaRPr sz="18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a:p>
            <a:pPr indent="0" lvl="0" marL="0" rtl="0" algn="l">
              <a:spcBef>
                <a:spcPts val="0"/>
              </a:spcBef>
              <a:spcAft>
                <a:spcPts val="0"/>
              </a:spcAft>
              <a:buNone/>
            </a:pPr>
            <a:r>
              <a:rPr i="1" lang="it" sz="1300" u="sng">
                <a:solidFill>
                  <a:schemeClr val="hlink"/>
                </a:solidFill>
                <a:hlinkClick r:id="rId8"/>
              </a:rPr>
              <a:t>Le immagini</a:t>
            </a:r>
            <a:r>
              <a:rPr i="1" lang="it" sz="1300">
                <a:solidFill>
                  <a:schemeClr val="dk2"/>
                </a:solidFill>
              </a:rPr>
              <a:t> dell’abbraccio fra l’ammiraglio Giuseppe Cavo Dragone e il capo di stato maggiore israeliano Herzi Halevi il 4 settembre 2024. </a:t>
            </a:r>
            <a:endParaRPr i="1" sz="13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Cosa fare? Come fare?</a:t>
            </a:r>
            <a:endParaRPr/>
          </a:p>
        </p:txBody>
      </p:sp>
      <p:sp>
        <p:nvSpPr>
          <p:cNvPr id="352" name="Google Shape;352;p51"/>
          <p:cNvSpPr txBox="1"/>
          <p:nvPr>
            <p:ph idx="1" type="body"/>
          </p:nvPr>
        </p:nvSpPr>
        <p:spPr>
          <a:xfrm>
            <a:off x="311700" y="1266325"/>
            <a:ext cx="4963800" cy="2243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it"/>
              <a:t>Calendario</a:t>
            </a:r>
            <a:r>
              <a:rPr lang="it"/>
              <a:t> online per segnalare le iniziative</a:t>
            </a:r>
            <a:endParaRPr/>
          </a:p>
          <a:p>
            <a:pPr indent="0" lvl="0" marL="0" rtl="0" algn="l">
              <a:spcBef>
                <a:spcPts val="1200"/>
              </a:spcBef>
              <a:spcAft>
                <a:spcPts val="0"/>
              </a:spcAft>
              <a:buNone/>
            </a:pPr>
            <a:r>
              <a:rPr lang="it"/>
              <a:t>Link </a:t>
            </a:r>
            <a:r>
              <a:rPr lang="it" u="sng">
                <a:solidFill>
                  <a:schemeClr val="hlink"/>
                </a:solidFill>
                <a:hlinkClick r:id="rId3"/>
              </a:rPr>
              <a:t>www.peacelink.it/segnala</a:t>
            </a:r>
            <a:r>
              <a:rPr lang="it"/>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it"/>
              <a:t>Mappa</a:t>
            </a:r>
            <a:r>
              <a:rPr lang="it"/>
              <a:t> delle associazioni e dei comitati</a:t>
            </a:r>
            <a:endParaRPr/>
          </a:p>
          <a:p>
            <a:pPr indent="0" lvl="0" marL="0" rtl="0" algn="l">
              <a:spcBef>
                <a:spcPts val="1200"/>
              </a:spcBef>
              <a:spcAft>
                <a:spcPts val="1200"/>
              </a:spcAft>
              <a:buNone/>
            </a:pPr>
            <a:r>
              <a:rPr lang="it"/>
              <a:t>Link </a:t>
            </a:r>
            <a:r>
              <a:rPr lang="it" u="sng">
                <a:solidFill>
                  <a:schemeClr val="hlink"/>
                </a:solidFill>
                <a:hlinkClick r:id="rId4"/>
              </a:rPr>
              <a:t>www.peacelink.it/associazioni</a:t>
            </a:r>
            <a:r>
              <a:rPr lang="it"/>
              <a:t> </a:t>
            </a:r>
            <a:endParaRPr/>
          </a:p>
        </p:txBody>
      </p:sp>
      <p:pic>
        <p:nvPicPr>
          <p:cNvPr id="353" name="Google Shape;353;p51"/>
          <p:cNvPicPr preferRelativeResize="0"/>
          <p:nvPr/>
        </p:nvPicPr>
        <p:blipFill>
          <a:blip r:embed="rId5">
            <a:alphaModFix/>
          </a:blip>
          <a:stretch>
            <a:fillRect/>
          </a:stretch>
        </p:blipFill>
        <p:spPr>
          <a:xfrm>
            <a:off x="5560875" y="346100"/>
            <a:ext cx="2962150" cy="2629525"/>
          </a:xfrm>
          <a:prstGeom prst="rect">
            <a:avLst/>
          </a:prstGeom>
          <a:noFill/>
          <a:ln>
            <a:noFill/>
          </a:ln>
        </p:spPr>
      </p:pic>
      <p:sp>
        <p:nvSpPr>
          <p:cNvPr id="354" name="Google Shape;354;p51"/>
          <p:cNvSpPr txBox="1"/>
          <p:nvPr/>
        </p:nvSpPr>
        <p:spPr>
          <a:xfrm>
            <a:off x="370925" y="3857600"/>
            <a:ext cx="4409700" cy="93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it" sz="1800">
                <a:solidFill>
                  <a:schemeClr val="dk2"/>
                </a:solidFill>
                <a:latin typeface="Open Sans"/>
                <a:ea typeface="Open Sans"/>
                <a:cs typeface="Open Sans"/>
                <a:sym typeface="Open Sans"/>
              </a:rPr>
              <a:t>Bollettino</a:t>
            </a:r>
            <a:r>
              <a:rPr lang="it" sz="1800">
                <a:solidFill>
                  <a:schemeClr val="dk2"/>
                </a:solidFill>
                <a:latin typeface="Open Sans"/>
                <a:ea typeface="Open Sans"/>
                <a:cs typeface="Open Sans"/>
                <a:sym typeface="Open Sans"/>
              </a:rPr>
              <a:t> pacifista settimanale </a:t>
            </a:r>
            <a:endParaRPr sz="18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rPr lang="it" sz="1800">
                <a:solidFill>
                  <a:schemeClr val="dk2"/>
                </a:solidFill>
                <a:latin typeface="Open Sans"/>
                <a:ea typeface="Open Sans"/>
                <a:cs typeface="Open Sans"/>
                <a:sym typeface="Open Sans"/>
              </a:rPr>
              <a:t>Link </a:t>
            </a:r>
            <a:r>
              <a:rPr lang="it" sz="1800" u="sng">
                <a:solidFill>
                  <a:schemeClr val="accent5"/>
                </a:solidFill>
                <a:latin typeface="Open Sans"/>
                <a:ea typeface="Open Sans"/>
                <a:cs typeface="Open Sans"/>
                <a:sym typeface="Open Sans"/>
                <a:hlinkClick r:id="rId6">
                  <a:extLst>
                    <a:ext uri="{A12FA001-AC4F-418D-AE19-62706E023703}">
                      <ahyp:hlinkClr val="tx"/>
                    </a:ext>
                  </a:extLst>
                </a:hlinkClick>
              </a:rPr>
              <a:t>www.peacelink.it/albert</a:t>
            </a:r>
            <a:endParaRPr sz="1800">
              <a:solidFill>
                <a:schemeClr val="dk2"/>
              </a:solidFill>
              <a:latin typeface="Open Sans"/>
              <a:ea typeface="Open Sans"/>
              <a:cs typeface="Open Sans"/>
              <a:sym typeface="Open Sans"/>
            </a:endParaRPr>
          </a:p>
        </p:txBody>
      </p:sp>
      <p:pic>
        <p:nvPicPr>
          <p:cNvPr id="355" name="Google Shape;355;p51"/>
          <p:cNvPicPr preferRelativeResize="0"/>
          <p:nvPr/>
        </p:nvPicPr>
        <p:blipFill>
          <a:blip r:embed="rId7">
            <a:alphaModFix/>
          </a:blip>
          <a:stretch>
            <a:fillRect/>
          </a:stretch>
        </p:blipFill>
        <p:spPr>
          <a:xfrm>
            <a:off x="5560875" y="3214700"/>
            <a:ext cx="2962150" cy="169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Ebook: economia a mano armata</a:t>
            </a:r>
            <a:endParaRPr/>
          </a:p>
        </p:txBody>
      </p:sp>
      <p:sp>
        <p:nvSpPr>
          <p:cNvPr id="91" name="Google Shape;91;p16"/>
          <p:cNvSpPr txBox="1"/>
          <p:nvPr/>
        </p:nvSpPr>
        <p:spPr>
          <a:xfrm>
            <a:off x="401500" y="1079925"/>
            <a:ext cx="7940400" cy="3863400"/>
          </a:xfrm>
          <a:prstGeom prst="rect">
            <a:avLst/>
          </a:prstGeom>
          <a:noFill/>
          <a:ln>
            <a:noFill/>
          </a:ln>
        </p:spPr>
        <p:txBody>
          <a:bodyPr anchorCtr="0" anchor="t" bIns="91425" lIns="91425" spcFirstLastPara="1" rIns="91425" wrap="square" tIns="91425">
            <a:spAutoFit/>
          </a:bodyPr>
          <a:lstStyle/>
          <a:p>
            <a:pPr indent="0" lvl="0" marL="0" rtl="0" algn="l">
              <a:lnSpc>
                <a:spcPct val="160000"/>
              </a:lnSpc>
              <a:spcBef>
                <a:spcPts val="0"/>
              </a:spcBef>
              <a:spcAft>
                <a:spcPts val="0"/>
              </a:spcAft>
              <a:buNone/>
            </a:pPr>
            <a:r>
              <a:rPr lang="it" sz="1000"/>
              <a:t>L’ebook ha la prefazione di Carlo Rovelli, importante fisico e saggista, e inizia con un quadro delle politiche della guerra della pace offerto dalle analisi di Giulio Marcon e Francesco Strazzari. </a:t>
            </a:r>
            <a:endParaRPr sz="1000"/>
          </a:p>
          <a:p>
            <a:pPr indent="0" lvl="0" marL="0" rtl="0" algn="l">
              <a:lnSpc>
                <a:spcPct val="160000"/>
              </a:lnSpc>
              <a:spcBef>
                <a:spcPts val="1400"/>
              </a:spcBef>
              <a:spcAft>
                <a:spcPts val="0"/>
              </a:spcAft>
              <a:buNone/>
            </a:pPr>
            <a:r>
              <a:rPr lang="it" sz="1000"/>
              <a:t>Una parte rilevante dell’ebook è dedicata alla traduzione italiana del Rapporto di Greenpeace “</a:t>
            </a:r>
            <a:r>
              <a:rPr i="1" lang="it" sz="1000"/>
              <a:t>L’Europa delle armi. La spesa militare e i suoi effetti economici in Germania, Italia e Spagna</a:t>
            </a:r>
            <a:r>
              <a:rPr lang="it" sz="1000"/>
              <a:t>”, pubblicato in inglese nei mesi scorsi. Lo studio, realizzato da Chiara Bonaiuti, Paolo Maranzano, Mario Pianta e Marco Stamegna, analizza la crescita della spesa militare in Europa nel quadro dell’andamento delle economie, mettendo a confronto gli effetti su crescita e occupazione della spesa per armi e della spesa sociale e ambientale. I risultati mostrano che spendere per le armi porta a una minor espansione rispetto alla spesa civile.</a:t>
            </a:r>
            <a:endParaRPr sz="1000"/>
          </a:p>
          <a:p>
            <a:pPr indent="0" lvl="0" marL="0" rtl="0" algn="l">
              <a:lnSpc>
                <a:spcPct val="160000"/>
              </a:lnSpc>
              <a:spcBef>
                <a:spcPts val="1400"/>
              </a:spcBef>
              <a:spcAft>
                <a:spcPts val="0"/>
              </a:spcAft>
              <a:buNone/>
            </a:pPr>
            <a:r>
              <a:rPr lang="it" sz="1000"/>
              <a:t>L’intreccio tra spese militari e industria delle armi è analizzato poi da Francesco Vignarca, responsabile della Reta italiana per la pace e il disarmo. Raul Caruso mette in discussione le tesi secondo le quali più spesa militare porta a maggior sicurezza e esamina la questione dell’integrazione europea nella spesa militare. </a:t>
            </a:r>
            <a:r>
              <a:rPr lang="it" sz="1000">
                <a:highlight>
                  <a:srgbClr val="FFFFFF"/>
                </a:highlight>
              </a:rPr>
              <a:t>Un contributo importante è quello offerto da Gianni Alioti con il suo lavoro di attenta ricostruzione dell’industria militare in Europa e in Italia. È possibile uscire dalla logica della produzione di armi? Marinella Correggia spiega la storia e le esperienze di riconversione dal militare al civile in Italia, dalle mine Valsella alle bombe Rwm in Sardegna.</a:t>
            </a:r>
            <a:endParaRPr sz="1000"/>
          </a:p>
          <a:p>
            <a:pPr indent="0" lvl="0" marL="0" rtl="0" algn="l">
              <a:lnSpc>
                <a:spcPct val="160000"/>
              </a:lnSpc>
              <a:spcBef>
                <a:spcPts val="1400"/>
              </a:spcBef>
              <a:spcAft>
                <a:spcPts val="1400"/>
              </a:spcAft>
              <a:buNone/>
            </a:pPr>
            <a:r>
              <a:rPr lang="it" sz="1200">
                <a:solidFill>
                  <a:srgbClr val="2B2B2B"/>
                </a:solidFill>
                <a:latin typeface="Open Sans"/>
                <a:ea typeface="Open Sans"/>
                <a:cs typeface="Open Sans"/>
                <a:sym typeface="Open Sans"/>
              </a:rPr>
              <a:t>Link per scaricare l’e-book: </a:t>
            </a:r>
            <a:r>
              <a:rPr lang="it" sz="1200" u="sng">
                <a:solidFill>
                  <a:schemeClr val="hlink"/>
                </a:solidFill>
                <a:hlinkClick r:id="rId3"/>
              </a:rPr>
              <a:t>https://sbilanciamoci.info/leconomia-a-mano-armata/</a:t>
            </a:r>
            <a:endParaRPr sz="1200">
              <a:solidFill>
                <a:srgbClr val="2B2B2B"/>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2"/>
          <p:cNvSpPr txBox="1"/>
          <p:nvPr>
            <p:ph type="title"/>
          </p:nvPr>
        </p:nvSpPr>
        <p:spPr>
          <a:xfrm>
            <a:off x="311700" y="445025"/>
            <a:ext cx="5371800" cy="10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Grazie per l’attenzione</a:t>
            </a:r>
            <a:endParaRPr/>
          </a:p>
          <a:p>
            <a:pPr indent="0" lvl="0" marL="0" rtl="0" algn="l">
              <a:spcBef>
                <a:spcPts val="0"/>
              </a:spcBef>
              <a:spcAft>
                <a:spcPts val="0"/>
              </a:spcAft>
              <a:buNone/>
            </a:pPr>
            <a:r>
              <a:rPr lang="it" sz="2711"/>
              <a:t>inquadra il QR-code per scaricare le slide</a:t>
            </a:r>
            <a:endParaRPr sz="2711"/>
          </a:p>
        </p:txBody>
      </p:sp>
      <p:sp>
        <p:nvSpPr>
          <p:cNvPr id="361" name="Google Shape;361;p52"/>
          <p:cNvSpPr txBox="1"/>
          <p:nvPr>
            <p:ph idx="1" type="body"/>
          </p:nvPr>
        </p:nvSpPr>
        <p:spPr>
          <a:xfrm>
            <a:off x="278975" y="1474500"/>
            <a:ext cx="4393800" cy="2094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1018"/>
              <a:buNone/>
            </a:pPr>
            <a:r>
              <a:rPr lang="it" sz="1600"/>
              <a:t>Alessandro Marescotti</a:t>
            </a:r>
            <a:endParaRPr sz="1600"/>
          </a:p>
          <a:p>
            <a:pPr indent="0" lvl="0" marL="0" rtl="0" algn="l">
              <a:lnSpc>
                <a:spcPct val="95000"/>
              </a:lnSpc>
              <a:spcBef>
                <a:spcPts val="1200"/>
              </a:spcBef>
              <a:spcAft>
                <a:spcPts val="0"/>
              </a:spcAft>
              <a:buSzPts val="1018"/>
              <a:buNone/>
            </a:pPr>
            <a:r>
              <a:rPr lang="it" sz="1600"/>
              <a:t>Presidente di PeaceLink</a:t>
            </a:r>
            <a:endParaRPr sz="1600"/>
          </a:p>
          <a:p>
            <a:pPr indent="0" lvl="0" marL="0" rtl="0" algn="l">
              <a:lnSpc>
                <a:spcPct val="95000"/>
              </a:lnSpc>
              <a:spcBef>
                <a:spcPts val="1200"/>
              </a:spcBef>
              <a:spcAft>
                <a:spcPts val="0"/>
              </a:spcAft>
              <a:buSzPts val="1018"/>
              <a:buNone/>
            </a:pPr>
            <a:r>
              <a:rPr lang="it" sz="1600" u="sng">
                <a:solidFill>
                  <a:schemeClr val="hlink"/>
                </a:solidFill>
                <a:hlinkClick r:id="rId3"/>
              </a:rPr>
              <a:t>a.marescotti@peacelink.org</a:t>
            </a:r>
            <a:endParaRPr sz="1600"/>
          </a:p>
          <a:p>
            <a:pPr indent="0" lvl="0" marL="0" rtl="0" algn="l">
              <a:lnSpc>
                <a:spcPct val="95000"/>
              </a:lnSpc>
              <a:spcBef>
                <a:spcPts val="1200"/>
              </a:spcBef>
              <a:spcAft>
                <a:spcPts val="0"/>
              </a:spcAft>
              <a:buSzPts val="1018"/>
              <a:buNone/>
            </a:pPr>
            <a:r>
              <a:rPr lang="it" sz="1600"/>
              <a:t>cell. 3471463719</a:t>
            </a:r>
            <a:endParaRPr sz="1600"/>
          </a:p>
          <a:p>
            <a:pPr indent="0" lvl="0" marL="0" rtl="0" algn="l">
              <a:lnSpc>
                <a:spcPct val="95000"/>
              </a:lnSpc>
              <a:spcBef>
                <a:spcPts val="1200"/>
              </a:spcBef>
              <a:spcAft>
                <a:spcPts val="1200"/>
              </a:spcAft>
              <a:buSzPts val="1018"/>
              <a:buNone/>
            </a:pPr>
            <a:r>
              <a:rPr lang="it" sz="1600" u="sng">
                <a:solidFill>
                  <a:schemeClr val="hlink"/>
                </a:solidFill>
                <a:hlinkClick r:id="rId4"/>
              </a:rPr>
              <a:t>www.peacelink.it</a:t>
            </a:r>
            <a:r>
              <a:rPr lang="it" sz="1600"/>
              <a:t> </a:t>
            </a:r>
            <a:endParaRPr sz="1600"/>
          </a:p>
        </p:txBody>
      </p:sp>
      <p:pic>
        <p:nvPicPr>
          <p:cNvPr id="362" name="Google Shape;362;p52"/>
          <p:cNvPicPr preferRelativeResize="0"/>
          <p:nvPr/>
        </p:nvPicPr>
        <p:blipFill>
          <a:blip r:embed="rId5">
            <a:alphaModFix/>
          </a:blip>
          <a:stretch>
            <a:fillRect/>
          </a:stretch>
        </p:blipFill>
        <p:spPr>
          <a:xfrm>
            <a:off x="3350424" y="1762475"/>
            <a:ext cx="2249451" cy="1882025"/>
          </a:xfrm>
          <a:prstGeom prst="rect">
            <a:avLst/>
          </a:prstGeom>
          <a:noFill/>
          <a:ln>
            <a:noFill/>
          </a:ln>
        </p:spPr>
      </p:pic>
      <p:pic>
        <p:nvPicPr>
          <p:cNvPr id="363" name="Google Shape;363;p52"/>
          <p:cNvPicPr preferRelativeResize="0"/>
          <p:nvPr/>
        </p:nvPicPr>
        <p:blipFill>
          <a:blip r:embed="rId6">
            <a:alphaModFix/>
          </a:blip>
          <a:stretch>
            <a:fillRect/>
          </a:stretch>
        </p:blipFill>
        <p:spPr>
          <a:xfrm>
            <a:off x="3236524" y="3932351"/>
            <a:ext cx="2557998" cy="828109"/>
          </a:xfrm>
          <a:prstGeom prst="rect">
            <a:avLst/>
          </a:prstGeom>
          <a:noFill/>
          <a:ln>
            <a:noFill/>
          </a:ln>
        </p:spPr>
      </p:pic>
      <p:pic>
        <p:nvPicPr>
          <p:cNvPr id="364" name="Google Shape;364;p52"/>
          <p:cNvPicPr preferRelativeResize="0"/>
          <p:nvPr/>
        </p:nvPicPr>
        <p:blipFill>
          <a:blip r:embed="rId7">
            <a:alphaModFix/>
          </a:blip>
          <a:stretch>
            <a:fillRect/>
          </a:stretch>
        </p:blipFill>
        <p:spPr>
          <a:xfrm>
            <a:off x="5902662" y="90825"/>
            <a:ext cx="3123725" cy="3123725"/>
          </a:xfrm>
          <a:prstGeom prst="rect">
            <a:avLst/>
          </a:prstGeom>
          <a:noFill/>
          <a:ln>
            <a:noFill/>
          </a:ln>
        </p:spPr>
      </p:pic>
      <p:sp>
        <p:nvSpPr>
          <p:cNvPr id="365" name="Google Shape;365;p52"/>
          <p:cNvSpPr/>
          <p:nvPr/>
        </p:nvSpPr>
        <p:spPr>
          <a:xfrm>
            <a:off x="5045150" y="857850"/>
            <a:ext cx="1030800" cy="7332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6" name="Google Shape;366;p52"/>
          <p:cNvSpPr txBox="1"/>
          <p:nvPr/>
        </p:nvSpPr>
        <p:spPr>
          <a:xfrm>
            <a:off x="311700" y="3781950"/>
            <a:ext cx="2695200" cy="9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chemeClr val="dk2"/>
                </a:solidFill>
                <a:latin typeface="Open Sans"/>
                <a:ea typeface="Open Sans"/>
                <a:cs typeface="Open Sans"/>
                <a:sym typeface="Open Sans"/>
              </a:rPr>
              <a:t>Nodo PeaceLink di Lecce</a:t>
            </a:r>
            <a:endParaRPr b="1" sz="1600">
              <a:solidFill>
                <a:schemeClr val="dk2"/>
              </a:solidFill>
              <a:latin typeface="Open Sans"/>
              <a:ea typeface="Open Sans"/>
              <a:cs typeface="Open Sans"/>
              <a:sym typeface="Open Sans"/>
            </a:endParaRPr>
          </a:p>
          <a:p>
            <a:pPr indent="0" lvl="0" marL="0" rtl="0" algn="l">
              <a:spcBef>
                <a:spcPts val="0"/>
              </a:spcBef>
              <a:spcAft>
                <a:spcPts val="0"/>
              </a:spcAft>
              <a:buNone/>
            </a:pPr>
            <a:r>
              <a:rPr lang="it" sz="1600">
                <a:solidFill>
                  <a:schemeClr val="dk2"/>
                </a:solidFill>
                <a:latin typeface="Open Sans"/>
                <a:ea typeface="Open Sans"/>
                <a:cs typeface="Open Sans"/>
                <a:sym typeface="Open Sans"/>
              </a:rPr>
              <a:t>Adriana De Mitri</a:t>
            </a:r>
            <a:endParaRPr sz="1600">
              <a:solidFill>
                <a:schemeClr val="dk2"/>
              </a:solidFill>
              <a:latin typeface="Open Sans"/>
              <a:ea typeface="Open Sans"/>
              <a:cs typeface="Open Sans"/>
              <a:sym typeface="Open Sans"/>
            </a:endParaRPr>
          </a:p>
          <a:p>
            <a:pPr indent="0" lvl="0" marL="0" rtl="0" algn="l">
              <a:spcBef>
                <a:spcPts val="0"/>
              </a:spcBef>
              <a:spcAft>
                <a:spcPts val="0"/>
              </a:spcAft>
              <a:buNone/>
            </a:pPr>
            <a:r>
              <a:rPr lang="it" sz="1600" u="sng">
                <a:solidFill>
                  <a:schemeClr val="hlink"/>
                </a:solidFill>
                <a:latin typeface="Open Sans"/>
                <a:ea typeface="Open Sans"/>
                <a:cs typeface="Open Sans"/>
                <a:sym typeface="Open Sans"/>
                <a:hlinkClick r:id="rId8"/>
              </a:rPr>
              <a:t>Contatto</a:t>
            </a:r>
            <a:r>
              <a:rPr lang="it" sz="1600">
                <a:solidFill>
                  <a:schemeClr val="dk2"/>
                </a:solidFill>
                <a:latin typeface="Open Sans"/>
                <a:ea typeface="Open Sans"/>
                <a:cs typeface="Open Sans"/>
                <a:sym typeface="Open Sans"/>
              </a:rPr>
              <a:t> social</a:t>
            </a:r>
            <a:endParaRPr sz="16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dk2"/>
              </a:solidFill>
              <a:latin typeface="Open Sans"/>
              <a:ea typeface="Open Sans"/>
              <a:cs typeface="Open Sans"/>
              <a:sym typeface="Open Sans"/>
            </a:endParaRPr>
          </a:p>
        </p:txBody>
      </p:sp>
      <p:pic>
        <p:nvPicPr>
          <p:cNvPr descr="Campagna di mobilitazione per dire no alla guerra nucleare" id="367" name="Google Shape;367;p52" title="No euromissili">
            <a:hlinkClick r:id="rId9"/>
          </p:cNvPr>
          <p:cNvPicPr preferRelativeResize="0"/>
          <p:nvPr/>
        </p:nvPicPr>
        <p:blipFill>
          <a:blip r:embed="rId10">
            <a:alphaModFix/>
          </a:blip>
          <a:stretch>
            <a:fillRect/>
          </a:stretch>
        </p:blipFill>
        <p:spPr>
          <a:xfrm>
            <a:off x="6136350" y="3214555"/>
            <a:ext cx="2656300" cy="14941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Spese militari mondiali</a:t>
            </a:r>
            <a:endParaRPr/>
          </a:p>
        </p:txBody>
      </p:sp>
      <p:sp>
        <p:nvSpPr>
          <p:cNvPr id="97" name="Google Shape;97;p17"/>
          <p:cNvSpPr txBox="1"/>
          <p:nvPr>
            <p:ph idx="1" type="body"/>
          </p:nvPr>
        </p:nvSpPr>
        <p:spPr>
          <a:xfrm>
            <a:off x="311700" y="1073725"/>
            <a:ext cx="4071600" cy="12666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it"/>
              <a:t>La Russia ha una spesa undici volte inferiore a quella della Nato. Questo divario di 11 a 1 pone una domanda </a:t>
            </a:r>
            <a:r>
              <a:rPr lang="it"/>
              <a:t>ovvia</a:t>
            </a:r>
            <a:r>
              <a:rPr lang="it"/>
              <a:t>: perché intensificare ulteriormente il riarmo della Nato? </a:t>
            </a:r>
            <a:endParaRPr/>
          </a:p>
        </p:txBody>
      </p:sp>
      <p:pic>
        <p:nvPicPr>
          <p:cNvPr id="98" name="Google Shape;98;p17"/>
          <p:cNvPicPr preferRelativeResize="0"/>
          <p:nvPr/>
        </p:nvPicPr>
        <p:blipFill>
          <a:blip r:embed="rId3">
            <a:alphaModFix/>
          </a:blip>
          <a:stretch>
            <a:fillRect/>
          </a:stretch>
        </p:blipFill>
        <p:spPr>
          <a:xfrm>
            <a:off x="4383425" y="508800"/>
            <a:ext cx="4359775" cy="4359775"/>
          </a:xfrm>
          <a:prstGeom prst="rect">
            <a:avLst/>
          </a:prstGeom>
          <a:noFill/>
          <a:ln>
            <a:noFill/>
          </a:ln>
        </p:spPr>
      </p:pic>
      <p:pic>
        <p:nvPicPr>
          <p:cNvPr id="99" name="Google Shape;99;p17"/>
          <p:cNvPicPr preferRelativeResize="0"/>
          <p:nvPr/>
        </p:nvPicPr>
        <p:blipFill>
          <a:blip r:embed="rId4">
            <a:alphaModFix/>
          </a:blip>
          <a:stretch>
            <a:fillRect/>
          </a:stretch>
        </p:blipFill>
        <p:spPr>
          <a:xfrm>
            <a:off x="152400" y="2239993"/>
            <a:ext cx="3890301" cy="26285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53250" y="42425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 l’Europa quanto spende?</a:t>
            </a:r>
            <a:endParaRPr/>
          </a:p>
        </p:txBody>
      </p:sp>
      <p:sp>
        <p:nvSpPr>
          <p:cNvPr id="105" name="Google Shape;105;p18"/>
          <p:cNvSpPr txBox="1"/>
          <p:nvPr>
            <p:ph idx="1" type="body"/>
          </p:nvPr>
        </p:nvSpPr>
        <p:spPr>
          <a:xfrm>
            <a:off x="4901225" y="124625"/>
            <a:ext cx="2430000" cy="1578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Spese militari 2024 </a:t>
            </a:r>
            <a:endParaRPr/>
          </a:p>
          <a:p>
            <a:pPr indent="0" lvl="0" marL="0" rtl="0" algn="ctr">
              <a:spcBef>
                <a:spcPts val="1200"/>
              </a:spcBef>
              <a:spcAft>
                <a:spcPts val="0"/>
              </a:spcAft>
              <a:buNone/>
            </a:pPr>
            <a:r>
              <a:rPr lang="it"/>
              <a:t>in miliardi di dollari </a:t>
            </a:r>
            <a:endParaRPr/>
          </a:p>
          <a:p>
            <a:pPr indent="0" lvl="0" marL="0" rtl="0" algn="ctr">
              <a:spcBef>
                <a:spcPts val="1200"/>
              </a:spcBef>
              <a:spcAft>
                <a:spcPts val="1200"/>
              </a:spcAft>
              <a:buNone/>
            </a:pPr>
            <a:r>
              <a:rPr lang="it"/>
              <a:t>(fonte: Nato)</a:t>
            </a:r>
            <a:endParaRPr/>
          </a:p>
        </p:txBody>
      </p:sp>
      <p:pic>
        <p:nvPicPr>
          <p:cNvPr id="106" name="Google Shape;106;p18"/>
          <p:cNvPicPr preferRelativeResize="0"/>
          <p:nvPr/>
        </p:nvPicPr>
        <p:blipFill>
          <a:blip r:embed="rId3">
            <a:alphaModFix/>
          </a:blip>
          <a:stretch>
            <a:fillRect/>
          </a:stretch>
        </p:blipFill>
        <p:spPr>
          <a:xfrm>
            <a:off x="2748500" y="1488350"/>
            <a:ext cx="6162675" cy="2959725"/>
          </a:xfrm>
          <a:prstGeom prst="rect">
            <a:avLst/>
          </a:prstGeom>
          <a:noFill/>
          <a:ln>
            <a:noFill/>
          </a:ln>
        </p:spPr>
      </p:pic>
      <p:sp>
        <p:nvSpPr>
          <p:cNvPr id="107" name="Google Shape;107;p18"/>
          <p:cNvSpPr/>
          <p:nvPr/>
        </p:nvSpPr>
        <p:spPr>
          <a:xfrm rot="-2347812">
            <a:off x="4091980" y="1076300"/>
            <a:ext cx="1169890" cy="958346"/>
          </a:xfrm>
          <a:prstGeom prst="lef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8" name="Google Shape;108;p18"/>
          <p:cNvSpPr/>
          <p:nvPr/>
        </p:nvSpPr>
        <p:spPr>
          <a:xfrm rot="-8098130">
            <a:off x="6976711" y="1086167"/>
            <a:ext cx="1169908" cy="971565"/>
          </a:xfrm>
          <a:prstGeom prst="lef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109" name="Google Shape;109;p18"/>
          <p:cNvPicPr preferRelativeResize="0"/>
          <p:nvPr/>
        </p:nvPicPr>
        <p:blipFill>
          <a:blip r:embed="rId4">
            <a:alphaModFix/>
          </a:blip>
          <a:stretch>
            <a:fillRect/>
          </a:stretch>
        </p:blipFill>
        <p:spPr>
          <a:xfrm>
            <a:off x="223050" y="1746363"/>
            <a:ext cx="2443698" cy="24436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Confronto spese militari </a:t>
            </a:r>
            <a:endParaRPr/>
          </a:p>
          <a:p>
            <a:pPr indent="0" lvl="0" marL="0" rtl="0" algn="l">
              <a:spcBef>
                <a:spcPts val="0"/>
              </a:spcBef>
              <a:spcAft>
                <a:spcPts val="0"/>
              </a:spcAft>
              <a:buNone/>
            </a:pPr>
            <a:r>
              <a:rPr lang="it"/>
              <a:t>Europa-Russia 2024</a:t>
            </a:r>
            <a:endParaRPr/>
          </a:p>
        </p:txBody>
      </p:sp>
      <p:sp>
        <p:nvSpPr>
          <p:cNvPr id="115" name="Google Shape;115;p19"/>
          <p:cNvSpPr txBox="1"/>
          <p:nvPr>
            <p:ph idx="1" type="body"/>
          </p:nvPr>
        </p:nvSpPr>
        <p:spPr>
          <a:xfrm>
            <a:off x="311700" y="1593125"/>
            <a:ext cx="2374200" cy="297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Fonte: NATO</a:t>
            </a:r>
            <a:endParaRPr/>
          </a:p>
        </p:txBody>
      </p:sp>
      <p:pic>
        <p:nvPicPr>
          <p:cNvPr id="116" name="Google Shape;116;p19"/>
          <p:cNvPicPr preferRelativeResize="0"/>
          <p:nvPr/>
        </p:nvPicPr>
        <p:blipFill>
          <a:blip r:embed="rId3">
            <a:alphaModFix/>
          </a:blip>
          <a:stretch>
            <a:fillRect/>
          </a:stretch>
        </p:blipFill>
        <p:spPr>
          <a:xfrm>
            <a:off x="3408650" y="1403275"/>
            <a:ext cx="5735351" cy="3546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11700" y="445025"/>
            <a:ext cx="3834900" cy="109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Confronto spese militari</a:t>
            </a:r>
            <a:endParaRPr/>
          </a:p>
          <a:p>
            <a:pPr indent="0" lvl="0" marL="0" rtl="0" algn="l">
              <a:spcBef>
                <a:spcPts val="0"/>
              </a:spcBef>
              <a:spcAft>
                <a:spcPts val="0"/>
              </a:spcAft>
              <a:buNone/>
            </a:pPr>
            <a:r>
              <a:rPr lang="it"/>
              <a:t>NATO - Russia 2024</a:t>
            </a:r>
            <a:endParaRPr/>
          </a:p>
        </p:txBody>
      </p:sp>
      <p:sp>
        <p:nvSpPr>
          <p:cNvPr id="122" name="Google Shape;122;p20"/>
          <p:cNvSpPr txBox="1"/>
          <p:nvPr>
            <p:ph idx="1" type="body"/>
          </p:nvPr>
        </p:nvSpPr>
        <p:spPr>
          <a:xfrm>
            <a:off x="311700" y="1751425"/>
            <a:ext cx="3080400" cy="281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Fonte: dati Nato </a:t>
            </a:r>
            <a:endParaRPr/>
          </a:p>
        </p:txBody>
      </p:sp>
      <p:pic>
        <p:nvPicPr>
          <p:cNvPr id="123" name="Google Shape;123;p20"/>
          <p:cNvPicPr preferRelativeResize="0"/>
          <p:nvPr/>
        </p:nvPicPr>
        <p:blipFill>
          <a:blip r:embed="rId3">
            <a:alphaModFix/>
          </a:blip>
          <a:stretch>
            <a:fillRect/>
          </a:stretch>
        </p:blipFill>
        <p:spPr>
          <a:xfrm>
            <a:off x="3482100" y="1230875"/>
            <a:ext cx="5628050" cy="3479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ELSA </a:t>
            </a:r>
            <a:r>
              <a:rPr b="0" lang="it" sz="2938">
                <a:solidFill>
                  <a:srgbClr val="474747"/>
                </a:solidFill>
                <a:highlight>
                  <a:srgbClr val="FFFFFF"/>
                </a:highlight>
                <a:latin typeface="Arial"/>
                <a:ea typeface="Arial"/>
                <a:cs typeface="Arial"/>
                <a:sym typeface="Arial"/>
              </a:rPr>
              <a:t>(European Long-Range Strike Approach)</a:t>
            </a:r>
            <a:r>
              <a:rPr b="0" lang="it" sz="2494">
                <a:solidFill>
                  <a:srgbClr val="474747"/>
                </a:solidFill>
                <a:highlight>
                  <a:srgbClr val="FFFFFF"/>
                </a:highlight>
                <a:latin typeface="Arial"/>
                <a:ea typeface="Arial"/>
                <a:cs typeface="Arial"/>
                <a:sym typeface="Arial"/>
              </a:rPr>
              <a:t> </a:t>
            </a:r>
            <a:endParaRPr sz="5044"/>
          </a:p>
        </p:txBody>
      </p:sp>
      <p:sp>
        <p:nvSpPr>
          <p:cNvPr id="129" name="Google Shape;129;p21"/>
          <p:cNvSpPr txBox="1"/>
          <p:nvPr>
            <p:ph idx="1" type="body"/>
          </p:nvPr>
        </p:nvSpPr>
        <p:spPr>
          <a:xfrm>
            <a:off x="311700" y="1072975"/>
            <a:ext cx="8520600" cy="55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Dal sito </a:t>
            </a:r>
            <a:r>
              <a:rPr lang="it" u="sng">
                <a:solidFill>
                  <a:schemeClr val="hlink"/>
                </a:solidFill>
                <a:latin typeface="Arial"/>
                <a:ea typeface="Arial"/>
                <a:cs typeface="Arial"/>
                <a:sym typeface="Arial"/>
                <a:hlinkClick r:id="rId3"/>
              </a:rPr>
              <a:t>https://www.peacelink.it/disarmo/a/50444.html</a:t>
            </a:r>
            <a:endParaRPr sz="2500"/>
          </a:p>
        </p:txBody>
      </p:sp>
      <p:pic>
        <p:nvPicPr>
          <p:cNvPr id="130" name="Google Shape;130;p21"/>
          <p:cNvPicPr preferRelativeResize="0"/>
          <p:nvPr/>
        </p:nvPicPr>
        <p:blipFill>
          <a:blip r:embed="rId4">
            <a:alphaModFix/>
          </a:blip>
          <a:stretch>
            <a:fillRect/>
          </a:stretch>
        </p:blipFill>
        <p:spPr>
          <a:xfrm>
            <a:off x="0" y="1627766"/>
            <a:ext cx="9143999" cy="3369717"/>
          </a:xfrm>
          <a:prstGeom prst="rect">
            <a:avLst/>
          </a:prstGeom>
          <a:noFill/>
          <a:ln>
            <a:noFill/>
          </a:ln>
        </p:spPr>
      </p:pic>
      <p:sp>
        <p:nvSpPr>
          <p:cNvPr id="131" name="Google Shape;131;p21"/>
          <p:cNvSpPr txBox="1"/>
          <p:nvPr/>
        </p:nvSpPr>
        <p:spPr>
          <a:xfrm>
            <a:off x="311700" y="207675"/>
            <a:ext cx="8341500" cy="3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highlight>
                  <a:srgbClr val="F4F4F4"/>
                </a:highlight>
                <a:latin typeface="Roboto"/>
                <a:ea typeface="Roboto"/>
                <a:cs typeface="Roboto"/>
                <a:sym typeface="Roboto"/>
              </a:rPr>
              <a:t>Il programma ELSA prevede lo sviluppo di missili da crociera terrestri con testate convenzionali con una gittata di circa 1.000-2.000 chilometri.</a:t>
            </a:r>
            <a:endParaRPr sz="1300">
              <a:solidFill>
                <a:schemeClr val="dk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