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Source Code Pro"/>
      <p:regular r:id="rId20"/>
      <p:bold r:id="rId21"/>
      <p:italic r:id="rId22"/>
      <p:boldItalic r:id="rId23"/>
    </p:embeddedFont>
    <p:embeddedFont>
      <p:font typeface="Lora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Lora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Oswald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5fd3f22d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5fd3f22d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5fd3f22d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5fd3f22d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638c6a7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638c6a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5fd3f22d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5fd3f22d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5fd3f22d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5fd3f22d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5fd3f22d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5fd3f22d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5fd3f22d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5fd3f22d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6088d7f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6088d7f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5fd3f22d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5fd3f22d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5fd3f22d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5fd3f22d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5fd3f22d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5fd3f22d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5fd3f22d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5fd3f22d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6088d7f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6088d7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peacelink.it/lds/a/49375.html" TargetMode="External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Serata Vera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43100"/>
            <a:ext cx="52425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Una serata dedicata a ricordare Vera Petrosillo, da molti conosciuta come “</a:t>
            </a:r>
            <a:r>
              <a:rPr lang="it" u="sng">
                <a:solidFill>
                  <a:schemeClr val="hlink"/>
                </a:solidFill>
                <a:hlinkClick r:id="rId3"/>
              </a:rPr>
              <a:t>la professoressa Vera Velluto</a:t>
            </a:r>
            <a:r>
              <a:rPr lang="it"/>
              <a:t>”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737475" y="330925"/>
            <a:ext cx="583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Alessandro Marescotti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Biblioteca Valdese di Taranto 6 marzo 2023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525" y="3311375"/>
            <a:ext cx="3303701" cy="16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la pace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468825"/>
            <a:ext cx="35493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Quando Vera andò in pensione si spostò a Torino. Prima di andare via mi chiamò e, sapendo del mio impegno per la pace, mi fece vedere tutte riviste in inglese che aveva a casa e disse: “Prendi tutto ciò che vuoi”.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800" y="996838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5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Giornata di memoria collettiva e condivisa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384275"/>
            <a:ext cx="58659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300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Source Code Pro"/>
              <a:buChar char="●"/>
            </a:pPr>
            <a:r>
              <a:rPr lang="it" sz="1500">
                <a:solidFill>
                  <a:srgbClr val="374151"/>
                </a:solidFill>
              </a:rPr>
              <a:t>Quando abbiamo saputo della sua morte, il 21 febbraio scorso, abbiamo deciso di organizzare una giornata di memoria collettiva a Vera Velluto per ricordarla.</a:t>
            </a:r>
            <a:endParaRPr sz="1500">
              <a:solidFill>
                <a:srgbClr val="37415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Source Code Pro"/>
              <a:buChar char="●"/>
            </a:pPr>
            <a:r>
              <a:rPr lang="it" sz="1500">
                <a:solidFill>
                  <a:srgbClr val="374151"/>
                </a:solidFill>
              </a:rPr>
              <a:t>Abbiamo pensato subito al suo contributo alla crescita della coscienza sociale degli studenti.</a:t>
            </a:r>
            <a:endParaRPr sz="1500">
              <a:solidFill>
                <a:srgbClr val="37415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Source Code Pro"/>
              <a:buChar char="●"/>
            </a:pPr>
            <a:r>
              <a:rPr lang="it" sz="1500">
                <a:solidFill>
                  <a:srgbClr val="374151"/>
                </a:solidFill>
              </a:rPr>
              <a:t>Taranto è la città dove sono radicati i ricordi più belli di una stagione di grande speranza e impegno. </a:t>
            </a:r>
            <a:endParaRPr sz="1500">
              <a:solidFill>
                <a:srgbClr val="37415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Source Code Pro"/>
              <a:buChar char="●"/>
            </a:pPr>
            <a:r>
              <a:rPr lang="it" sz="1500">
                <a:solidFill>
                  <a:srgbClr val="374151"/>
                </a:solidFill>
              </a:rPr>
              <a:t>Vogliamo condividere ciò che Vera ha lasciato in eredità e riscoprire assieme ciò che è stata per noi.</a:t>
            </a:r>
            <a:endParaRPr sz="1500">
              <a:solidFill>
                <a:srgbClr val="37415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500"/>
              <a:buFont typeface="Roboto"/>
              <a:buChar char="●"/>
            </a:pPr>
            <a:r>
              <a:rPr lang="it" sz="1500">
                <a:solidFill>
                  <a:srgbClr val="374151"/>
                </a:solidFill>
              </a:rPr>
              <a:t>Chiunque vuole può leggere una frase, condividere un ricordo.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050" y="315200"/>
            <a:ext cx="2426255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6405625" y="4159575"/>
            <a:ext cx="245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00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“…l'amore, l'ispirazione che mi guidarono continueranno a vivere. Li incontrerai ovunque: sugli alberi in primavera, negli uomini sul tuo cammino, in un breve dolce sorriso…”</a:t>
            </a:r>
            <a:endParaRPr i="1" sz="1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6260450" y="137900"/>
            <a:ext cx="2571900" cy="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memoria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6191500" y="827300"/>
            <a:ext cx="2771700" cy="42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memoria conta veramente solo se tiene insieme l’impronta del passato e il progetto del futuro, se permette di fare senza dimenticare ciò che si voleva fare, di diventare senza smettere di essere, di essere senza smettere di diventare.</a:t>
            </a:r>
            <a:endParaRPr sz="202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it" sz="14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Italo Calvino</a:t>
            </a:r>
            <a:endParaRPr sz="140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i="1" lang="i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Odissee nell’Odissea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6135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professoressa Velluto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468825"/>
            <a:ext cx="55488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300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374151"/>
                </a:solidFill>
              </a:rPr>
              <a:t>Vera Petrosillo era conosciuta da noi studenti come "la professoressa Velluto".</a:t>
            </a:r>
            <a:endParaRPr sz="1600">
              <a:solidFill>
                <a:srgbClr val="37415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Insegnava inglese nel Liceo Scientifico Battaglini di Taranto negli anni Settanta.</a:t>
            </a:r>
            <a:endParaRPr sz="1600">
              <a:solidFill>
                <a:srgbClr val="37415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Votava comunista. Per noi era un riferimento forte. La contestazione studentesca nei confronti del preside, di idee opposte, fu la base su cui formai la mia coscienza politica.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525" y="1152425"/>
            <a:ext cx="2447762" cy="37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6233525" y="4054125"/>
            <a:ext cx="2447700" cy="8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6508675" y="4219600"/>
            <a:ext cx="20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Source Code Pro"/>
                <a:ea typeface="Source Code Pro"/>
                <a:cs typeface="Source Code Pro"/>
                <a:sym typeface="Source Code Pro"/>
              </a:rPr>
              <a:t>Vera Petrosillo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contestazione studentesca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468825"/>
            <a:ext cx="3773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374151"/>
                </a:solidFill>
              </a:rPr>
              <a:t>Negli anni Settanta in Italia c’era una forte contestazione studentesca.</a:t>
            </a:r>
            <a:endParaRPr sz="1600">
              <a:solidFill>
                <a:srgbClr val="37415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La dialettica fra destra e sinistra era molto accesa.</a:t>
            </a:r>
            <a:endParaRPr sz="1600">
              <a:solidFill>
                <a:srgbClr val="37415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Vera Velluto si sentiva dalla loro parte.</a:t>
            </a:r>
            <a:endParaRPr sz="1600">
              <a:solidFill>
                <a:srgbClr val="37415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374151"/>
                </a:solidFill>
              </a:rPr>
              <a:t>La sua formazione religiosa la portava spontaneamente ad essere “eretica” e libertaria.</a:t>
            </a:r>
            <a:endParaRPr sz="1600">
              <a:solidFill>
                <a:srgbClr val="37415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200" y="1258400"/>
            <a:ext cx="4826400" cy="340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131955" cy="51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biblioteca della Chiesa Valdese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468825"/>
            <a:ext cx="4431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14960" lvl="0" marL="457200" rtl="0" algn="l">
              <a:spcBef>
                <a:spcPts val="30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Finita la scuola, Vera apriva le porte della biblioteca della Chiesa Valdese di Taranto per le iniziative studentesche.</a:t>
            </a:r>
            <a:endParaRPr sz="1600">
              <a:solidFill>
                <a:srgbClr val="37415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In quel periodo la Chiesa Valdese era un punto di incontro per gli attivisti e gli studenti.</a:t>
            </a:r>
            <a:endParaRPr sz="1600">
              <a:solidFill>
                <a:srgbClr val="37415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Lì si organizzavano assemblee, si leggevano libri e si cantava la musica dei gruppi di protesta come gli Inti Illimani.</a:t>
            </a:r>
            <a:endParaRPr sz="1600">
              <a:solidFill>
                <a:srgbClr val="37415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Roboto"/>
              <a:buChar char="●"/>
            </a:pPr>
            <a:r>
              <a:rPr lang="it" sz="1600">
                <a:solidFill>
                  <a:srgbClr val="374151"/>
                </a:solidFill>
              </a:rPr>
              <a:t>Tantissimi volantini studenteschi riportavano la scritta “ciclostilato in proprio in via G. Messina 69”. </a:t>
            </a:r>
            <a:endParaRPr sz="1600">
              <a:solidFill>
                <a:srgbClr val="37415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750" y="1217025"/>
            <a:ext cx="3732701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Comitato Unitario del Battaglini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468825"/>
            <a:ext cx="52455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14960" lvl="0" marL="457200" rtl="0" algn="l">
              <a:spcBef>
                <a:spcPts val="30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Nella Chiesa Valdese si organizzavano anche le assemblee del Comitato Unitario del Battaglini, con Salvatore Lombardi, Vito Basile, Patrizia Consiglio, Fulvio Cagnazzi, Mario Feroce e altri attivisti.</a:t>
            </a:r>
            <a:endParaRPr sz="1600">
              <a:solidFill>
                <a:srgbClr val="37415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Il figlio di Vera, Sergio Velluto, portava le chiavi del portone e accendeva la luce del salone.</a:t>
            </a:r>
            <a:endParaRPr sz="1600">
              <a:solidFill>
                <a:srgbClr val="37415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Lì si pianificavano le elezioni nei consigli di classe e di istituto, le assemblee e gli scioperi.</a:t>
            </a:r>
            <a:endParaRPr sz="1600">
              <a:solidFill>
                <a:srgbClr val="374151"/>
              </a:solidFill>
            </a:endParaRPr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Roboto"/>
              <a:buChar char="●"/>
            </a:pPr>
            <a:r>
              <a:rPr lang="it" sz="1600">
                <a:solidFill>
                  <a:srgbClr val="374151"/>
                </a:solidFill>
              </a:rPr>
              <a:t>A scuola ci sentivamo emarginati ed “eretici”: i valdesi ci accolsero!</a:t>
            </a:r>
            <a:endParaRPr sz="1600">
              <a:solidFill>
                <a:srgbClr val="37415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687" y="372500"/>
            <a:ext cx="2826025" cy="211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975" y="2744825"/>
            <a:ext cx="2759450" cy="204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Cristiani per il Socialismo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468825"/>
            <a:ext cx="45285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30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Nel 1975 c'è stata l'esperienza di Cristiani per il Socialismo, con la partecipazione di Leo Corvace e Loredana Flore, attivisti per la pace e contro la militarizzazione del territorio.</a:t>
            </a:r>
            <a:endParaRPr sz="1600">
              <a:solidFill>
                <a:srgbClr val="374151"/>
              </a:solidFill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La Chiesa Valdese era il punto di incontro per l'intera città in tutte quelle iniziative.</a:t>
            </a:r>
            <a:endParaRPr sz="1600">
              <a:solidFill>
                <a:srgbClr val="374151"/>
              </a:solidFill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Source Code Pro"/>
              <a:buChar char="●"/>
            </a:pPr>
            <a:r>
              <a:rPr lang="it" sz="1600">
                <a:solidFill>
                  <a:srgbClr val="374151"/>
                </a:solidFill>
              </a:rPr>
              <a:t>Vera Velluto era la garanzia che ogni cosa nascesse e si concludesse per i fini genuini per cui era stata concepita.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600" y="1630725"/>
            <a:ext cx="3999000" cy="2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CIDI (Centro di Iniziativa Democratica degli Insegnanti)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468825"/>
            <a:ext cx="60735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salone della Biblioteca Valdese tornò a riempirsi con la costituzione a Taranto del CIDI.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Vera era nella duplice veste di chi apriva la porta per dare ospitalità e di insegnante spiccatamente “democratica” che allora aveva un significato molto particolare (si pensi a Magistratura Democratica).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A coordinare il CIDI era Tommaso Anzoino. 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250" y="1244600"/>
            <a:ext cx="2227400" cy="20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025" y="3171600"/>
            <a:ext cx="1883325" cy="16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3884" y="-1993884"/>
            <a:ext cx="5127132" cy="91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